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Old Standard TT" panose="020B0604020202020204" charset="0"/>
      <p:regular r:id="rId35"/>
      <p:bold r:id="rId36"/>
      <p:italic r:id="rId37"/>
    </p:embeddedFont>
    <p:embeddedFont>
      <p:font typeface="Source Sans Pr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1qjCil59jcyptP00//ls+zsT4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9f3a4c42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89f3a4c42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328711f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88328711f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8328711f3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g88328711f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8328711f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88328711f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 name="Google Shape;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8328711f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88328711f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8328711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g88328711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a1cbba13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g8a1cbba13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8328711f3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88328711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0"/>
        <p:cNvGrpSpPr/>
        <p:nvPr/>
      </p:nvGrpSpPr>
      <p:grpSpPr>
        <a:xfrm>
          <a:off x="0" y="0"/>
          <a:ext cx="0" cy="0"/>
          <a:chOff x="0" y="0"/>
          <a:chExt cx="0" cy="0"/>
        </a:xfrm>
      </p:grpSpPr>
      <p:sp>
        <p:nvSpPr>
          <p:cNvPr id="11" name="Google Shape;11;p27"/>
          <p:cNvSpPr/>
          <p:nvPr/>
        </p:nvSpPr>
        <p:spPr>
          <a:xfrm>
            <a:off x="0" y="100"/>
            <a:ext cx="9144000" cy="2783400"/>
          </a:xfrm>
          <a:prstGeom prst="rect">
            <a:avLst/>
          </a:prstGeom>
          <a:solidFill>
            <a:srgbClr val="39A7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27"/>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3" name="Google Shape;13;p27"/>
          <p:cNvSpPr txBox="1">
            <a:spLocks noGrp="1"/>
          </p:cNvSpPr>
          <p:nvPr>
            <p:ph type="ctrTitle"/>
          </p:nvPr>
        </p:nvSpPr>
        <p:spPr>
          <a:xfrm>
            <a:off x="512700" y="636675"/>
            <a:ext cx="8118600" cy="912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accent1"/>
              </a:buClr>
              <a:buSzPts val="4200"/>
              <a:buNone/>
              <a:defRPr sz="4200">
                <a:solidFill>
                  <a:schemeClr val="accent1"/>
                </a:solidFill>
              </a:defRPr>
            </a:lvl2pPr>
            <a:lvl3pPr lvl="2" algn="l">
              <a:lnSpc>
                <a:spcPct val="100000"/>
              </a:lnSpc>
              <a:spcBef>
                <a:spcPts val="0"/>
              </a:spcBef>
              <a:spcAft>
                <a:spcPts val="0"/>
              </a:spcAft>
              <a:buClr>
                <a:schemeClr val="accent1"/>
              </a:buClr>
              <a:buSzPts val="4200"/>
              <a:buNone/>
              <a:defRPr sz="4200">
                <a:solidFill>
                  <a:schemeClr val="accent1"/>
                </a:solidFill>
              </a:defRPr>
            </a:lvl3pPr>
            <a:lvl4pPr lvl="3" algn="l">
              <a:lnSpc>
                <a:spcPct val="100000"/>
              </a:lnSpc>
              <a:spcBef>
                <a:spcPts val="0"/>
              </a:spcBef>
              <a:spcAft>
                <a:spcPts val="0"/>
              </a:spcAft>
              <a:buClr>
                <a:schemeClr val="accent1"/>
              </a:buClr>
              <a:buSzPts val="4200"/>
              <a:buNone/>
              <a:defRPr sz="4200">
                <a:solidFill>
                  <a:schemeClr val="accent1"/>
                </a:solidFill>
              </a:defRPr>
            </a:lvl4pPr>
            <a:lvl5pPr lvl="4" algn="l">
              <a:lnSpc>
                <a:spcPct val="100000"/>
              </a:lnSpc>
              <a:spcBef>
                <a:spcPts val="0"/>
              </a:spcBef>
              <a:spcAft>
                <a:spcPts val="0"/>
              </a:spcAft>
              <a:buClr>
                <a:schemeClr val="accent1"/>
              </a:buClr>
              <a:buSzPts val="4200"/>
              <a:buNone/>
              <a:defRPr sz="4200">
                <a:solidFill>
                  <a:schemeClr val="accent1"/>
                </a:solidFill>
              </a:defRPr>
            </a:lvl5pPr>
            <a:lvl6pPr lvl="5" algn="l">
              <a:lnSpc>
                <a:spcPct val="100000"/>
              </a:lnSpc>
              <a:spcBef>
                <a:spcPts val="0"/>
              </a:spcBef>
              <a:spcAft>
                <a:spcPts val="0"/>
              </a:spcAft>
              <a:buClr>
                <a:schemeClr val="accent1"/>
              </a:buClr>
              <a:buSzPts val="4200"/>
              <a:buNone/>
              <a:defRPr sz="4200">
                <a:solidFill>
                  <a:schemeClr val="accent1"/>
                </a:solidFill>
              </a:defRPr>
            </a:lvl6pPr>
            <a:lvl7pPr lvl="6" algn="l">
              <a:lnSpc>
                <a:spcPct val="100000"/>
              </a:lnSpc>
              <a:spcBef>
                <a:spcPts val="0"/>
              </a:spcBef>
              <a:spcAft>
                <a:spcPts val="0"/>
              </a:spcAft>
              <a:buClr>
                <a:schemeClr val="accent1"/>
              </a:buClr>
              <a:buSzPts val="4200"/>
              <a:buNone/>
              <a:defRPr sz="4200">
                <a:solidFill>
                  <a:schemeClr val="accent1"/>
                </a:solidFill>
              </a:defRPr>
            </a:lvl7pPr>
            <a:lvl8pPr lvl="7" algn="l">
              <a:lnSpc>
                <a:spcPct val="100000"/>
              </a:lnSpc>
              <a:spcBef>
                <a:spcPts val="0"/>
              </a:spcBef>
              <a:spcAft>
                <a:spcPts val="0"/>
              </a:spcAft>
              <a:buClr>
                <a:schemeClr val="accent1"/>
              </a:buClr>
              <a:buSzPts val="4200"/>
              <a:buNone/>
              <a:defRPr sz="4200">
                <a:solidFill>
                  <a:schemeClr val="accent1"/>
                </a:solidFill>
              </a:defRPr>
            </a:lvl8pPr>
            <a:lvl9pPr lvl="8" algn="l">
              <a:lnSpc>
                <a:spcPct val="100000"/>
              </a:lnSpc>
              <a:spcBef>
                <a:spcPts val="0"/>
              </a:spcBef>
              <a:spcAft>
                <a:spcPts val="0"/>
              </a:spcAft>
              <a:buClr>
                <a:schemeClr val="accent1"/>
              </a:buClr>
              <a:buSzPts val="4200"/>
              <a:buNone/>
              <a:defRPr sz="4200">
                <a:solidFill>
                  <a:schemeClr val="accent1"/>
                </a:solidFill>
              </a:defRPr>
            </a:lvl9pPr>
          </a:lstStyle>
          <a:p>
            <a:endParaRPr/>
          </a:p>
        </p:txBody>
      </p:sp>
      <p:sp>
        <p:nvSpPr>
          <p:cNvPr id="14" name="Google Shape;14;p27"/>
          <p:cNvSpPr txBox="1">
            <a:spLocks noGrp="1"/>
          </p:cNvSpPr>
          <p:nvPr>
            <p:ph type="subTitle" idx="1"/>
          </p:nvPr>
        </p:nvSpPr>
        <p:spPr>
          <a:xfrm>
            <a:off x="512700" y="1658614"/>
            <a:ext cx="8118600" cy="787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5" name="Google Shape;1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7"/>
          <p:cNvSpPr/>
          <p:nvPr/>
        </p:nvSpPr>
        <p:spPr>
          <a:xfrm rot="10800000">
            <a:off x="4338750" y="2707300"/>
            <a:ext cx="466500" cy="228600"/>
          </a:xfrm>
          <a:prstGeom prst="triangle">
            <a:avLst>
              <a:gd name="adj" fmla="val 47543"/>
            </a:avLst>
          </a:prstGeom>
          <a:solidFill>
            <a:schemeClr val="lt2"/>
          </a:solidFill>
          <a:ln w="9525" cap="flat" cmpd="sng">
            <a:solidFill>
              <a:srgbClr val="26A69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17;p27" descr="Green circle with arrows and words Disability Support International" title="DSI logo"/>
          <p:cNvPicPr preferRelativeResize="0"/>
          <p:nvPr/>
        </p:nvPicPr>
        <p:blipFill rotWithShape="1">
          <a:blip r:embed="rId2">
            <a:alphaModFix/>
          </a:blip>
          <a:srcRect/>
          <a:stretch/>
        </p:blipFill>
        <p:spPr>
          <a:xfrm>
            <a:off x="3070963" y="3370800"/>
            <a:ext cx="3306874" cy="1085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36"/>
          <p:cNvPicPr preferRelativeResize="0"/>
          <p:nvPr/>
        </p:nvPicPr>
        <p:blipFill rotWithShape="1">
          <a:blip r:embed="rId2">
            <a:alphaModFix/>
          </a:blip>
          <a:srcRect/>
          <a:stretch/>
        </p:blipFill>
        <p:spPr>
          <a:xfrm>
            <a:off x="105275" y="4480850"/>
            <a:ext cx="480275" cy="480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1pPr>
            <a:lvl2pPr marL="0" lvl="1"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2pPr>
            <a:lvl3pPr marL="0" lvl="2"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3pPr>
            <a:lvl4pPr marL="0" lvl="3"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4pPr>
            <a:lvl5pPr marL="0" lvl="4"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5pPr>
            <a:lvl6pPr marL="0" lvl="5"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6pPr>
            <a:lvl7pPr marL="0" lvl="6"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7pPr>
            <a:lvl8pPr marL="0" lvl="7"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8pPr>
            <a:lvl9pPr marL="0" lvl="8" indent="0" algn="r">
              <a:lnSpc>
                <a:spcPct val="100000"/>
              </a:lnSpc>
              <a:spcBef>
                <a:spcPts val="0"/>
              </a:spcBef>
              <a:spcAft>
                <a:spcPts val="0"/>
              </a:spcAft>
              <a:buSzPts val="1000"/>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4"/>
        <p:cNvGrpSpPr/>
        <p:nvPr/>
      </p:nvGrpSpPr>
      <p:grpSpPr>
        <a:xfrm>
          <a:off x="0" y="0"/>
          <a:ext cx="0" cy="0"/>
          <a:chOff x="0" y="0"/>
          <a:chExt cx="0" cy="0"/>
        </a:xfrm>
      </p:grpSpPr>
      <p:cxnSp>
        <p:nvCxnSpPr>
          <p:cNvPr id="25" name="Google Shape;25;p29"/>
          <p:cNvCxnSpPr/>
          <p:nvPr/>
        </p:nvCxnSpPr>
        <p:spPr>
          <a:xfrm>
            <a:off x="641934" y="3597500"/>
            <a:ext cx="390300" cy="0"/>
          </a:xfrm>
          <a:prstGeom prst="straightConnector1">
            <a:avLst/>
          </a:prstGeom>
          <a:noFill/>
          <a:ln w="28575" cap="flat" cmpd="sng">
            <a:solidFill>
              <a:srgbClr val="39A78E"/>
            </a:solidFill>
            <a:prstDash val="solid"/>
            <a:round/>
            <a:headEnd type="none" w="sm" len="sm"/>
            <a:tailEnd type="none" w="sm" len="sm"/>
          </a:ln>
        </p:spPr>
      </p:cxnSp>
      <p:sp>
        <p:nvSpPr>
          <p:cNvPr id="26" name="Google Shape;26;p29"/>
          <p:cNvSpPr txBox="1">
            <a:spLocks noGrp="1"/>
          </p:cNvSpPr>
          <p:nvPr>
            <p:ph type="title"/>
          </p:nvPr>
        </p:nvSpPr>
        <p:spPr>
          <a:xfrm>
            <a:off x="512700" y="1893300"/>
            <a:ext cx="8118600" cy="15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a:endParaRPr/>
          </a:p>
        </p:txBody>
      </p:sp>
      <p:sp>
        <p:nvSpPr>
          <p:cNvPr id="27" name="Google Shape;2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noFill/>
        <a:effectLst/>
      </p:bgPr>
    </p:bg>
    <p:spTree>
      <p:nvGrpSpPr>
        <p:cNvPr id="1" name="Shape 28"/>
        <p:cNvGrpSpPr/>
        <p:nvPr/>
      </p:nvGrpSpPr>
      <p:grpSpPr>
        <a:xfrm>
          <a:off x="0" y="0"/>
          <a:ext cx="0" cy="0"/>
          <a:chOff x="0" y="0"/>
          <a:chExt cx="0" cy="0"/>
        </a:xfrm>
      </p:grpSpPr>
      <p:sp>
        <p:nvSpPr>
          <p:cNvPr id="29" name="Google Shape;29;p30"/>
          <p:cNvSpPr/>
          <p:nvPr/>
        </p:nvSpPr>
        <p:spPr>
          <a:xfrm>
            <a:off x="0" y="5045700"/>
            <a:ext cx="9144000" cy="97800"/>
          </a:xfrm>
          <a:prstGeom prst="rect">
            <a:avLst/>
          </a:prstGeom>
          <a:solidFill>
            <a:srgbClr val="39A7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0"/>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30"/>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33" name="Google Shape;33;p30"/>
          <p:cNvPicPr preferRelativeResize="0"/>
          <p:nvPr/>
        </p:nvPicPr>
        <p:blipFill rotWithShape="1">
          <a:blip r:embed="rId2">
            <a:alphaModFix/>
          </a:blip>
          <a:srcRect/>
          <a:stretch/>
        </p:blipFill>
        <p:spPr>
          <a:xfrm>
            <a:off x="8519702" y="4442037"/>
            <a:ext cx="480275" cy="480275"/>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31"/>
          <p:cNvSpPr txBox="1">
            <a:spLocks noGrp="1"/>
          </p:cNvSpPr>
          <p:nvPr>
            <p:ph type="body" idx="1"/>
          </p:nvPr>
        </p:nvSpPr>
        <p:spPr>
          <a:xfrm>
            <a:off x="311700" y="1171675"/>
            <a:ext cx="3999900" cy="3397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7" name="Google Shape;37;p31"/>
          <p:cNvSpPr txBox="1">
            <a:spLocks noGrp="1"/>
          </p:cNvSpPr>
          <p:nvPr>
            <p:ph type="body" idx="2"/>
          </p:nvPr>
        </p:nvSpPr>
        <p:spPr>
          <a:xfrm>
            <a:off x="4832400" y="1171675"/>
            <a:ext cx="3999900" cy="3397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31"/>
          <p:cNvPicPr preferRelativeResize="0"/>
          <p:nvPr/>
        </p:nvPicPr>
        <p:blipFill rotWithShape="1">
          <a:blip r:embed="rId2">
            <a:alphaModFix/>
          </a:blip>
          <a:srcRect/>
          <a:stretch/>
        </p:blipFill>
        <p:spPr>
          <a:xfrm>
            <a:off x="105275" y="4480850"/>
            <a:ext cx="480275" cy="4802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32"/>
          <p:cNvPicPr preferRelativeResize="0"/>
          <p:nvPr/>
        </p:nvPicPr>
        <p:blipFill rotWithShape="1">
          <a:blip r:embed="rId2">
            <a:alphaModFix/>
          </a:blip>
          <a:srcRect/>
          <a:stretch/>
        </p:blipFill>
        <p:spPr>
          <a:xfrm>
            <a:off x="105275" y="4480850"/>
            <a:ext cx="480275" cy="480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9A78E"/>
        </a:solidFill>
        <a:effectLst/>
      </p:bgPr>
    </p:bg>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a:endParaRPr/>
          </a:p>
        </p:txBody>
      </p:sp>
      <p:sp>
        <p:nvSpPr>
          <p:cNvPr id="46" name="Google Shape;4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34"/>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 name="Google Shape;49;p34"/>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50" name="Google Shape;50;p34"/>
          <p:cNvSpPr txBox="1">
            <a:spLocks noGrp="1"/>
          </p:cNvSpPr>
          <p:nvPr>
            <p:ph type="title"/>
          </p:nvPr>
        </p:nvSpPr>
        <p:spPr>
          <a:xfrm>
            <a:off x="265500" y="1382350"/>
            <a:ext cx="4045200" cy="1333200"/>
          </a:xfrm>
          <a:prstGeom prst="rect">
            <a:avLst/>
          </a:prstGeom>
          <a:noFill/>
          <a:ln w="9525" cap="flat" cmpd="sng">
            <a:solidFill>
              <a:srgbClr val="39A78E"/>
            </a:solidFill>
            <a:prstDash val="solid"/>
            <a:round/>
            <a:headEnd type="none" w="sm" len="sm"/>
            <a:tailEnd type="none" w="sm" len="sm"/>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a:endParaRPr/>
          </a:p>
        </p:txBody>
      </p:sp>
      <p:sp>
        <p:nvSpPr>
          <p:cNvPr id="51" name="Google Shape;51;p34"/>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3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defRPr>
            </a:lvl1pPr>
            <a:lvl2pPr marL="914400" lvl="1" indent="-317500" algn="l">
              <a:lnSpc>
                <a:spcPct val="115000"/>
              </a:lnSpc>
              <a:spcBef>
                <a:spcPts val="1600"/>
              </a:spcBef>
              <a:spcAft>
                <a:spcPts val="0"/>
              </a:spcAft>
              <a:buClr>
                <a:schemeClr val="accent1"/>
              </a:buClr>
              <a:buSzPts val="1400"/>
              <a:buChar char="○"/>
              <a:defRPr>
                <a:solidFill>
                  <a:schemeClr val="accent1"/>
                </a:solidFill>
              </a:defRPr>
            </a:lvl2pPr>
            <a:lvl3pPr marL="1371600" lvl="2" indent="-317500" algn="l">
              <a:lnSpc>
                <a:spcPct val="115000"/>
              </a:lnSpc>
              <a:spcBef>
                <a:spcPts val="1600"/>
              </a:spcBef>
              <a:spcAft>
                <a:spcPts val="0"/>
              </a:spcAft>
              <a:buClr>
                <a:schemeClr val="accent1"/>
              </a:buClr>
              <a:buSzPts val="1400"/>
              <a:buChar char="■"/>
              <a:defRPr>
                <a:solidFill>
                  <a:schemeClr val="accent1"/>
                </a:solidFill>
              </a:defRPr>
            </a:lvl3pPr>
            <a:lvl4pPr marL="1828800" lvl="3" indent="-317500" algn="l">
              <a:lnSpc>
                <a:spcPct val="115000"/>
              </a:lnSpc>
              <a:spcBef>
                <a:spcPts val="1600"/>
              </a:spcBef>
              <a:spcAft>
                <a:spcPts val="0"/>
              </a:spcAft>
              <a:buClr>
                <a:schemeClr val="accent1"/>
              </a:buClr>
              <a:buSzPts val="1400"/>
              <a:buChar char="●"/>
              <a:defRPr>
                <a:solidFill>
                  <a:schemeClr val="accent1"/>
                </a:solidFill>
              </a:defRPr>
            </a:lvl4pPr>
            <a:lvl5pPr marL="2286000" lvl="4" indent="-317500" algn="l">
              <a:lnSpc>
                <a:spcPct val="115000"/>
              </a:lnSpc>
              <a:spcBef>
                <a:spcPts val="1600"/>
              </a:spcBef>
              <a:spcAft>
                <a:spcPts val="0"/>
              </a:spcAft>
              <a:buClr>
                <a:schemeClr val="accent1"/>
              </a:buClr>
              <a:buSzPts val="1400"/>
              <a:buChar char="○"/>
              <a:defRPr>
                <a:solidFill>
                  <a:schemeClr val="accent1"/>
                </a:solidFill>
              </a:defRPr>
            </a:lvl5pPr>
            <a:lvl6pPr marL="2743200" lvl="5" indent="-317500" algn="l">
              <a:lnSpc>
                <a:spcPct val="115000"/>
              </a:lnSpc>
              <a:spcBef>
                <a:spcPts val="1600"/>
              </a:spcBef>
              <a:spcAft>
                <a:spcPts val="0"/>
              </a:spcAft>
              <a:buClr>
                <a:schemeClr val="accent1"/>
              </a:buClr>
              <a:buSzPts val="1400"/>
              <a:buChar char="■"/>
              <a:defRPr>
                <a:solidFill>
                  <a:schemeClr val="accent1"/>
                </a:solidFill>
              </a:defRPr>
            </a:lvl6pPr>
            <a:lvl7pPr marL="3200400" lvl="6" indent="-317500" algn="l">
              <a:lnSpc>
                <a:spcPct val="115000"/>
              </a:lnSpc>
              <a:spcBef>
                <a:spcPts val="1600"/>
              </a:spcBef>
              <a:spcAft>
                <a:spcPts val="0"/>
              </a:spcAft>
              <a:buClr>
                <a:schemeClr val="accent1"/>
              </a:buClr>
              <a:buSzPts val="1400"/>
              <a:buChar char="●"/>
              <a:defRPr>
                <a:solidFill>
                  <a:schemeClr val="accent1"/>
                </a:solidFill>
              </a:defRPr>
            </a:lvl7pPr>
            <a:lvl8pPr marL="3657600" lvl="7" indent="-317500" algn="l">
              <a:lnSpc>
                <a:spcPct val="115000"/>
              </a:lnSpc>
              <a:spcBef>
                <a:spcPts val="1600"/>
              </a:spcBef>
              <a:spcAft>
                <a:spcPts val="0"/>
              </a:spcAft>
              <a:buClr>
                <a:schemeClr val="accent1"/>
              </a:buClr>
              <a:buSzPts val="1400"/>
              <a:buChar char="○"/>
              <a:defRPr>
                <a:solidFill>
                  <a:schemeClr val="accent1"/>
                </a:solidFill>
              </a:defRPr>
            </a:lvl8pPr>
            <a:lvl9pPr marL="4114800" lvl="8" indent="-317500" algn="l">
              <a:lnSpc>
                <a:spcPct val="115000"/>
              </a:lnSpc>
              <a:spcBef>
                <a:spcPts val="1600"/>
              </a:spcBef>
              <a:spcAft>
                <a:spcPts val="1600"/>
              </a:spcAft>
              <a:buClr>
                <a:schemeClr val="accent1"/>
              </a:buClr>
              <a:buSzPts val="1400"/>
              <a:buChar char="■"/>
              <a:defRPr>
                <a:solidFill>
                  <a:schemeClr val="accent1"/>
                </a:solidFill>
              </a:defRPr>
            </a:lvl9pPr>
          </a:lstStyle>
          <a:p>
            <a:endParaRPr/>
          </a:p>
        </p:txBody>
      </p:sp>
      <p:sp>
        <p:nvSpPr>
          <p:cNvPr id="53" name="Google Shape;5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34"/>
          <p:cNvPicPr preferRelativeResize="0"/>
          <p:nvPr/>
        </p:nvPicPr>
        <p:blipFill rotWithShape="1">
          <a:blip r:embed="rId2">
            <a:alphaModFix/>
          </a:blip>
          <a:srcRect/>
          <a:stretch/>
        </p:blipFill>
        <p:spPr>
          <a:xfrm>
            <a:off x="105275" y="4480850"/>
            <a:ext cx="480275" cy="480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35"/>
          <p:cNvSpPr txBox="1">
            <a:spLocks noGrp="1"/>
          </p:cNvSpPr>
          <p:nvPr>
            <p:ph type="title" hasCustomPrompt="1"/>
          </p:nvPr>
        </p:nvSpPr>
        <p:spPr>
          <a:xfrm>
            <a:off x="311700" y="1039650"/>
            <a:ext cx="8520600" cy="21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0"/>
              <a:buNone/>
              <a:defRPr sz="14000" b="1"/>
            </a:lvl1pPr>
            <a:lvl2pPr lvl="1" algn="ctr">
              <a:lnSpc>
                <a:spcPct val="100000"/>
              </a:lnSpc>
              <a:spcBef>
                <a:spcPts val="0"/>
              </a:spcBef>
              <a:spcAft>
                <a:spcPts val="0"/>
              </a:spcAft>
              <a:buSzPts val="14000"/>
              <a:buNone/>
              <a:defRPr sz="14000" b="1"/>
            </a:lvl2pPr>
            <a:lvl3pPr lvl="2" algn="ctr">
              <a:lnSpc>
                <a:spcPct val="100000"/>
              </a:lnSpc>
              <a:spcBef>
                <a:spcPts val="0"/>
              </a:spcBef>
              <a:spcAft>
                <a:spcPts val="0"/>
              </a:spcAft>
              <a:buSzPts val="14000"/>
              <a:buNone/>
              <a:defRPr sz="14000" b="1"/>
            </a:lvl3pPr>
            <a:lvl4pPr lvl="3" algn="ctr">
              <a:lnSpc>
                <a:spcPct val="100000"/>
              </a:lnSpc>
              <a:spcBef>
                <a:spcPts val="0"/>
              </a:spcBef>
              <a:spcAft>
                <a:spcPts val="0"/>
              </a:spcAft>
              <a:buSzPts val="14000"/>
              <a:buNone/>
              <a:defRPr sz="14000" b="1"/>
            </a:lvl4pPr>
            <a:lvl5pPr lvl="4" algn="ctr">
              <a:lnSpc>
                <a:spcPct val="100000"/>
              </a:lnSpc>
              <a:spcBef>
                <a:spcPts val="0"/>
              </a:spcBef>
              <a:spcAft>
                <a:spcPts val="0"/>
              </a:spcAft>
              <a:buSzPts val="14000"/>
              <a:buNone/>
              <a:defRPr sz="14000" b="1"/>
            </a:lvl5pPr>
            <a:lvl6pPr lvl="5" algn="ctr">
              <a:lnSpc>
                <a:spcPct val="100000"/>
              </a:lnSpc>
              <a:spcBef>
                <a:spcPts val="0"/>
              </a:spcBef>
              <a:spcAft>
                <a:spcPts val="0"/>
              </a:spcAft>
              <a:buSzPts val="14000"/>
              <a:buNone/>
              <a:defRPr sz="14000" b="1"/>
            </a:lvl6pPr>
            <a:lvl7pPr lvl="6" algn="ctr">
              <a:lnSpc>
                <a:spcPct val="100000"/>
              </a:lnSpc>
              <a:spcBef>
                <a:spcPts val="0"/>
              </a:spcBef>
              <a:spcAft>
                <a:spcPts val="0"/>
              </a:spcAft>
              <a:buSzPts val="14000"/>
              <a:buNone/>
              <a:defRPr sz="14000" b="1"/>
            </a:lvl7pPr>
            <a:lvl8pPr lvl="7" algn="ctr">
              <a:lnSpc>
                <a:spcPct val="100000"/>
              </a:lnSpc>
              <a:spcBef>
                <a:spcPts val="0"/>
              </a:spcBef>
              <a:spcAft>
                <a:spcPts val="0"/>
              </a:spcAft>
              <a:buSzPts val="14000"/>
              <a:buNone/>
              <a:defRPr sz="14000" b="1"/>
            </a:lvl8pPr>
            <a:lvl9pPr lvl="8" algn="ctr">
              <a:lnSpc>
                <a:spcPct val="100000"/>
              </a:lnSpc>
              <a:spcBef>
                <a:spcPts val="0"/>
              </a:spcBef>
              <a:spcAft>
                <a:spcPts val="0"/>
              </a:spcAft>
              <a:buSzPts val="14000"/>
              <a:buNone/>
              <a:defRPr sz="14000" b="1"/>
            </a:lvl9pPr>
          </a:lstStyle>
          <a:p>
            <a:r>
              <a:t>xx%</a:t>
            </a:r>
          </a:p>
        </p:txBody>
      </p:sp>
      <p:sp>
        <p:nvSpPr>
          <p:cNvPr id="57" name="Google Shape;57;p35"/>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8" name="Google Shape;5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35"/>
          <p:cNvPicPr preferRelativeResize="0"/>
          <p:nvPr/>
        </p:nvPicPr>
        <p:blipFill rotWithShape="1">
          <a:blip r:embed="rId2">
            <a:alphaModFix/>
          </a:blip>
          <a:srcRect/>
          <a:stretch/>
        </p:blipFill>
        <p:spPr>
          <a:xfrm>
            <a:off x="105275" y="4480850"/>
            <a:ext cx="480275" cy="480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3000"/>
              <a:buFont typeface="Source Sans Pro"/>
              <a:buNone/>
              <a:defRPr sz="3000" b="0" i="0" u="none" strike="noStrike" cap="none">
                <a:solidFill>
                  <a:schemeClr val="dk1"/>
                </a:solidFill>
                <a:latin typeface="Source Sans Pro"/>
                <a:ea typeface="Source Sans Pro"/>
                <a:cs typeface="Source Sans Pro"/>
                <a:sym typeface="Source Sans Pro"/>
              </a:defRPr>
            </a:lvl9pPr>
          </a:lstStyle>
          <a:p>
            <a:endParaRPr/>
          </a:p>
        </p:txBody>
      </p:sp>
      <p:sp>
        <p:nvSpPr>
          <p:cNvPr id="7" name="Google Shape;7;p26"/>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1pPr>
            <a:lvl2pPr marL="914400" marR="0" lvl="1"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2pPr>
            <a:lvl3pPr marL="1371600" marR="0" lvl="2"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3pPr>
            <a:lvl4pPr marL="1828800" marR="0" lvl="3"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4pPr>
            <a:lvl5pPr marL="2286000" marR="0" lvl="4"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5pPr>
            <a:lvl6pPr marL="2743200" marR="0" lvl="5"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6pPr>
            <a:lvl7pPr marL="3200400" marR="0" lvl="6"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7pPr>
            <a:lvl8pPr marL="3657600" marR="0" lvl="7" indent="-317500" algn="l" rtl="0">
              <a:lnSpc>
                <a:spcPct val="115000"/>
              </a:lnSpc>
              <a:spcBef>
                <a:spcPts val="16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8pPr>
            <a:lvl9pPr marL="4114800" marR="0" lvl="8" indent="-317500" algn="l" rtl="0">
              <a:lnSpc>
                <a:spcPct val="115000"/>
              </a:lnSpc>
              <a:spcBef>
                <a:spcPts val="1600"/>
              </a:spcBef>
              <a:spcAft>
                <a:spcPts val="160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26"/>
          <p:cNvSpPr/>
          <p:nvPr/>
        </p:nvSpPr>
        <p:spPr>
          <a:xfrm>
            <a:off x="0" y="5056825"/>
            <a:ext cx="9144000" cy="86700"/>
          </a:xfrm>
          <a:prstGeom prst="rect">
            <a:avLst/>
          </a:prstGeom>
          <a:solidFill>
            <a:srgbClr val="39A7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policyproject.com/index.cfm?id=publications&amp;get=pubID&amp;pubId=22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hesperian.org/books-and-resources/digital-comm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eenet.org.uk/resources/docs/cambodia.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ceintl.wpengine.com/what-we-do/icoe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kupend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resourcecentre.savethechildren.net/library/lessons-learned-disability-inclusion-primary-edu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centre.savethechildren.net/node/15216/pdf/inclusive_education_report_2019_0.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fsnnetwork.org/make-me-change-agent-multisectoral-sbc-resource-community-workers-and-field-staf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www.mius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95a7be90-4c71-476f-8396-0cb464a181fe.filesusr.com/ugd/086462_fd688b1e3afd4739968c46db46d120ab.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86/s12992-018-042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tandfonline.com/doi/full/10.1080/09614524.2010.50810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dac.org.kh/images/pictures/pdf/english/Law-on-the-Protection-and-the-Promotion-of-the-Rights-of-Persons-with-Disabilities-2009.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www.sessionlab.com/blog/train-the-train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hyperlink" Target="https://www.sessionlab.com/blog/train-the-train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su.edu/TLMP/documents/TLMPTraining-the-TrainerManual2.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apcdfoundation.org/?q=system/files/CBID%20in%20Sep.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poonfoundation.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unicef.org/supply/media/661/file/guidelines-for-training-of-trainers-education-UNICEF-kit-handbook.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healthyschools/professional_development/documents/17_279600_TrainersModel-FactSheet_v3_508Fina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www.who.int/mental_health/publications/QualityRights_toolkit/e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www.maits.org.uk/wp-content/uploads/2016/09/MAITS_CW_Manual_FINAL_REV_HiRes.1-24.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ierc-publicfiles.s3.amazonaws.com/public/resources/ACR-Cambodia_Final%20Cambodia%20Disabilty%20Situation%20Analysis%20Repor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mailto:info@ds-international.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uis.unesco.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lobalpartnership.org/content/disability-and-inclusive-education-stocktake-education-sector-plans-and-gpe-funded-gra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nclusive-education-in-action.org/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86/s12913-015-1224-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https://bmchealthservres.biomedcentral.com/articles/10.1186/s12913-015-122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subTitle" idx="1"/>
          </p:nvPr>
        </p:nvSpPr>
        <p:spPr>
          <a:xfrm>
            <a:off x="412350" y="441150"/>
            <a:ext cx="8319300" cy="18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200"/>
              <a:buFont typeface="Arial"/>
              <a:buNone/>
            </a:pPr>
            <a:r>
              <a:rPr lang="en-US" sz="3600" b="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Annotated Bibliography </a:t>
            </a:r>
            <a:r>
              <a:rPr lang="en-US" sz="3600" b="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Synthesis</a:t>
            </a:r>
            <a:endParaRPr sz="3600" b="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ctr" rtl="0">
              <a:spcBef>
                <a:spcPts val="0"/>
              </a:spcBef>
              <a:spcAft>
                <a:spcPts val="0"/>
              </a:spcAft>
              <a:buSzPts val="4200"/>
              <a:buNone/>
            </a:pPr>
            <a:r>
              <a:rPr lang="en-US" sz="2600" b="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of Resources &amp; Organizations</a:t>
            </a:r>
            <a:r>
              <a:rPr lang="en-US" sz="2600" b="1" dirty="0"/>
              <a:t/>
            </a:r>
            <a:br>
              <a:rPr lang="en-US" sz="2600" b="1" dirty="0"/>
            </a:br>
            <a:endParaRPr sz="1100" b="1" dirty="0"/>
          </a:p>
          <a:p>
            <a:pPr marL="0" lvl="0" indent="0" algn="ctr" rtl="0">
              <a:spcBef>
                <a:spcPts val="0"/>
              </a:spcBef>
              <a:spcAft>
                <a:spcPts val="0"/>
              </a:spcAft>
              <a:buSzPts val="4200"/>
              <a:buNone/>
            </a:pPr>
            <a:endParaRPr sz="1100" b="1" dirty="0"/>
          </a:p>
          <a:p>
            <a:pPr marL="0" lvl="0" indent="0" algn="ctr" rtl="0">
              <a:lnSpc>
                <a:spcPct val="100000"/>
              </a:lnSpc>
              <a:spcBef>
                <a:spcPts val="0"/>
              </a:spcBef>
              <a:spcAft>
                <a:spcPts val="0"/>
              </a:spcAft>
              <a:buSzPts val="2400"/>
              <a:buNone/>
            </a:pPr>
            <a:r>
              <a:rPr lang="en-US" sz="1800" dirty="0"/>
              <a:t>Collected by DSI’s Advisory Working Group to </a:t>
            </a:r>
            <a:endParaRPr sz="1800" dirty="0"/>
          </a:p>
          <a:p>
            <a:pPr marL="0" lvl="0" indent="0" algn="ctr" rtl="0">
              <a:lnSpc>
                <a:spcPct val="100000"/>
              </a:lnSpc>
              <a:spcBef>
                <a:spcPts val="0"/>
              </a:spcBef>
              <a:spcAft>
                <a:spcPts val="0"/>
              </a:spcAft>
              <a:buSzPts val="2400"/>
              <a:buNone/>
            </a:pPr>
            <a:r>
              <a:rPr lang="en-US" sz="1800" dirty="0"/>
              <a:t>inform the development of the Disability Training Curriculum</a:t>
            </a:r>
            <a:endParaRPr sz="1800" dirty="0"/>
          </a:p>
        </p:txBody>
      </p:sp>
      <p:sp>
        <p:nvSpPr>
          <p:cNvPr id="68" name="Google Shape;68;p1"/>
          <p:cNvSpPr txBox="1">
            <a:spLocks noGrp="1"/>
          </p:cNvSpPr>
          <p:nvPr>
            <p:ph type="ctrTitle"/>
          </p:nvPr>
        </p:nvSpPr>
        <p:spPr>
          <a:xfrm>
            <a:off x="4464900" y="4626150"/>
            <a:ext cx="4432500" cy="2787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200"/>
              <a:buNone/>
            </a:pPr>
            <a:r>
              <a:rPr lang="en-US" sz="1200">
                <a:solidFill>
                  <a:schemeClr val="dk1"/>
                </a:solidFill>
              </a:rPr>
              <a:t>June, 2020</a:t>
            </a:r>
            <a:endParaRPr sz="1200">
              <a:solidFill>
                <a:schemeClr val="dk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9f3a4c42e_0_18"/>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2800"/>
              <a:buNone/>
            </a:pPr>
            <a:r>
              <a:rPr lang="en-US" sz="2200" b="1"/>
              <a:t>Health System Strengthening and Effective Management for Jharkhand Family Planning</a:t>
            </a:r>
            <a:endParaRPr sz="2200" b="1"/>
          </a:p>
        </p:txBody>
      </p:sp>
      <p:sp>
        <p:nvSpPr>
          <p:cNvPr id="146" name="Google Shape;146;g89f3a4c42e_0_18"/>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27000" algn="l" rtl="0">
              <a:lnSpc>
                <a:spcPct val="80000"/>
              </a:lnSpc>
              <a:spcBef>
                <a:spcPts val="0"/>
              </a:spcBef>
              <a:spcAft>
                <a:spcPts val="0"/>
              </a:spcAft>
              <a:buSzPts val="1300"/>
              <a:buChar char="•"/>
            </a:pPr>
            <a:r>
              <a:rPr lang="en-US" sz="1300"/>
              <a:t>Chokshi, H., Mishra, R., Sethi, H., &amp; Jorgensen, A. Health System Strengthening and Effective Management for Jharkhand Family Planning. </a:t>
            </a:r>
            <a:r>
              <a:rPr lang="en-US" sz="1300" i="1"/>
              <a:t>Health Policy Project</a:t>
            </a:r>
            <a:r>
              <a:rPr lang="en-US" sz="1300"/>
              <a:t>. (2014). </a:t>
            </a:r>
            <a:r>
              <a:rPr lang="en-US" sz="1300" u="sng">
                <a:solidFill>
                  <a:schemeClr val="hlink"/>
                </a:solidFill>
                <a:hlinkClick r:id="rId3"/>
              </a:rPr>
              <a:t>https://www.healthpolicyproject.com/index.cfm?id=publications&amp;get=pubID&amp;pubId=225</a:t>
            </a:r>
            <a:r>
              <a:rPr lang="en-US" sz="1300"/>
              <a:t> </a:t>
            </a:r>
            <a:endParaRPr sz="1300"/>
          </a:p>
          <a:p>
            <a:pPr marL="171450" lvl="0" indent="-133350" algn="l" rtl="0">
              <a:lnSpc>
                <a:spcPct val="80000"/>
              </a:lnSpc>
              <a:spcBef>
                <a:spcPts val="1000"/>
              </a:spcBef>
              <a:spcAft>
                <a:spcPts val="1000"/>
              </a:spcAft>
              <a:buSzPts val="1300"/>
              <a:buChar char="•"/>
            </a:pPr>
            <a:r>
              <a:rPr lang="en-US" sz="1300"/>
              <a:t>“This is one resource in a toolkit developed as an aid a community health capacity-building program in the Jharkhand. The </a:t>
            </a:r>
            <a:r>
              <a:rPr lang="en-US" sz="1300" i="1"/>
              <a:t>Training of Trainers Manual </a:t>
            </a:r>
            <a:r>
              <a:rPr lang="en-US" sz="1300"/>
              <a:t>and accompanying PowerPoint presentations are to build participants' skills to become trainers of district- and block-level managers in health systems strengthening and effective management to improve Family Planning programming.”</a:t>
            </a:r>
            <a:endParaRPr sz="1300"/>
          </a:p>
        </p:txBody>
      </p:sp>
      <p:pic>
        <p:nvPicPr>
          <p:cNvPr id="147" name="Google Shape;147;g89f3a4c42e_0_18" descr="Screenshot image of the cover of this TOT resource."/>
          <p:cNvPicPr preferRelativeResize="0"/>
          <p:nvPr/>
        </p:nvPicPr>
        <p:blipFill rotWithShape="1">
          <a:blip r:embed="rId4">
            <a:alphaModFix/>
          </a:blip>
          <a:srcRect l="6098" r="6648"/>
          <a:stretch/>
        </p:blipFill>
        <p:spPr>
          <a:xfrm>
            <a:off x="0" y="6"/>
            <a:ext cx="3476678" cy="5063771"/>
          </a:xfrm>
          <a:prstGeom prst="rect">
            <a:avLst/>
          </a:prstGeom>
          <a:noFill/>
          <a:ln>
            <a:noFill/>
          </a:ln>
        </p:spPr>
      </p:pic>
      <p:cxnSp>
        <p:nvCxnSpPr>
          <p:cNvPr id="148" name="Google Shape;148;g89f3a4c42e_0_18"/>
          <p:cNvCxnSpPr/>
          <p:nvPr/>
        </p:nvCxnSpPr>
        <p:spPr>
          <a:xfrm>
            <a:off x="3810701" y="1586338"/>
            <a:ext cx="4731900" cy="0"/>
          </a:xfrm>
          <a:prstGeom prst="straightConnector1">
            <a:avLst/>
          </a:prstGeom>
          <a:noFill/>
          <a:ln w="19050" cap="flat" cmpd="sng">
            <a:solidFill>
              <a:srgbClr val="E96443"/>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400"/>
              <a:buNone/>
            </a:pPr>
            <a:r>
              <a:rPr lang="en-US" sz="2600" b="1"/>
              <a:t>Hesperian Health Guides</a:t>
            </a:r>
            <a:endParaRPr sz="2600" b="1"/>
          </a:p>
        </p:txBody>
      </p:sp>
      <p:sp>
        <p:nvSpPr>
          <p:cNvPr id="155" name="Google Shape;155;p7"/>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27000" algn="l" rtl="0">
              <a:lnSpc>
                <a:spcPct val="80000"/>
              </a:lnSpc>
              <a:spcBef>
                <a:spcPts val="0"/>
              </a:spcBef>
              <a:spcAft>
                <a:spcPts val="0"/>
              </a:spcAft>
              <a:buSzPts val="1300"/>
              <a:buChar char="•"/>
            </a:pPr>
            <a:r>
              <a:rPr lang="en-US" sz="1300"/>
              <a:t>“Digital Tools Overview.” Hesperian Health Guides. </a:t>
            </a:r>
            <a:r>
              <a:rPr lang="en-US" sz="1300" u="sng">
                <a:solidFill>
                  <a:schemeClr val="hlink"/>
                </a:solidFill>
                <a:hlinkClick r:id="rId3"/>
              </a:rPr>
              <a:t>https://hesperian.org/books-and-resources/digital-commons/</a:t>
            </a:r>
            <a:endParaRPr sz="1300"/>
          </a:p>
          <a:p>
            <a:pPr marL="171450" lvl="0" indent="-127000" algn="l" rtl="0">
              <a:lnSpc>
                <a:spcPct val="80000"/>
              </a:lnSpc>
              <a:spcBef>
                <a:spcPts val="1000"/>
              </a:spcBef>
              <a:spcAft>
                <a:spcPts val="0"/>
              </a:spcAft>
              <a:buSzPts val="1300"/>
              <a:buChar char="•"/>
            </a:pPr>
            <a:r>
              <a:rPr lang="en-US" sz="1300"/>
              <a:t>“Hesperian now offers a variety of digital tools for health promotion, designed for people with limited computer or internet access.” </a:t>
            </a:r>
            <a:endParaRPr sz="1300"/>
          </a:p>
          <a:p>
            <a:pPr marL="171450" lvl="0" indent="-127000" algn="l" rtl="0">
              <a:lnSpc>
                <a:spcPct val="80000"/>
              </a:lnSpc>
              <a:spcBef>
                <a:spcPts val="1000"/>
              </a:spcBef>
              <a:spcAft>
                <a:spcPts val="1000"/>
              </a:spcAft>
              <a:buSzPts val="1300"/>
              <a:buChar char="•"/>
            </a:pPr>
            <a:r>
              <a:rPr lang="en-US" sz="1300"/>
              <a:t>“Each tool represents thousands of hours of writing, production, field testing, translation, and digital adaptation. Taken together, they form the Hesperian Digital Commons, a collaborative project to re-imagine our trusted print materials through the innovative use of technology.”</a:t>
            </a:r>
            <a:endParaRPr sz="1300"/>
          </a:p>
        </p:txBody>
      </p:sp>
      <p:pic>
        <p:nvPicPr>
          <p:cNvPr id="156" name="Google Shape;156;p7" descr="Screenshot image of a portion of this webpage resource, showing table of contents listings."/>
          <p:cNvPicPr preferRelativeResize="0"/>
          <p:nvPr/>
        </p:nvPicPr>
        <p:blipFill rotWithShape="1">
          <a:blip r:embed="rId4">
            <a:alphaModFix/>
          </a:blip>
          <a:srcRect l="23070" r="5779"/>
          <a:stretch/>
        </p:blipFill>
        <p:spPr>
          <a:xfrm>
            <a:off x="16" y="8"/>
            <a:ext cx="3476678" cy="5025346"/>
          </a:xfrm>
          <a:prstGeom prst="rect">
            <a:avLst/>
          </a:prstGeom>
          <a:noFill/>
          <a:ln>
            <a:noFill/>
          </a:ln>
        </p:spPr>
      </p:pic>
      <p:cxnSp>
        <p:nvCxnSpPr>
          <p:cNvPr id="157" name="Google Shape;157;p7"/>
          <p:cNvCxnSpPr/>
          <p:nvPr/>
        </p:nvCxnSpPr>
        <p:spPr>
          <a:xfrm>
            <a:off x="3810701" y="1586338"/>
            <a:ext cx="4732020" cy="0"/>
          </a:xfrm>
          <a:prstGeom prst="straightConnector1">
            <a:avLst/>
          </a:prstGeom>
          <a:noFill/>
          <a:ln w="19050" cap="flat" cmpd="sng">
            <a:solidFill>
              <a:srgbClr val="FAA219"/>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100"/>
              <a:buNone/>
            </a:pPr>
            <a:r>
              <a:rPr lang="en-US" sz="2500" b="1"/>
              <a:t>Inclusive Education Training </a:t>
            </a:r>
            <a:endParaRPr sz="2500" b="1"/>
          </a:p>
          <a:p>
            <a:pPr marL="0" lvl="0" indent="0" algn="l" rtl="0">
              <a:lnSpc>
                <a:spcPct val="90000"/>
              </a:lnSpc>
              <a:spcBef>
                <a:spcPts val="0"/>
              </a:spcBef>
              <a:spcAft>
                <a:spcPts val="0"/>
              </a:spcAft>
              <a:buSzPts val="4100"/>
              <a:buNone/>
            </a:pPr>
            <a:r>
              <a:rPr lang="en-US" sz="2500" b="1"/>
              <a:t>in Cambodia</a:t>
            </a:r>
            <a:endParaRPr sz="2500" b="1"/>
          </a:p>
        </p:txBody>
      </p:sp>
      <p:sp>
        <p:nvSpPr>
          <p:cNvPr id="164" name="Google Shape;164;p8"/>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58750" algn="l" rtl="0">
              <a:lnSpc>
                <a:spcPct val="80000"/>
              </a:lnSpc>
              <a:spcBef>
                <a:spcPts val="0"/>
              </a:spcBef>
              <a:spcAft>
                <a:spcPts val="0"/>
              </a:spcAft>
              <a:buSzPts val="1800"/>
              <a:buChar char="•"/>
            </a:pPr>
            <a:r>
              <a:rPr lang="en-US" sz="1300"/>
              <a:t>Thomas, P. Inclusive Education Training in Cambodia. Kong V. &amp; Disability Action Council Cambodia. (2003).  </a:t>
            </a:r>
            <a:r>
              <a:rPr lang="en-US" sz="1300" u="sng">
                <a:solidFill>
                  <a:schemeClr val="hlink"/>
                </a:solidFill>
                <a:hlinkClick r:id="rId3"/>
              </a:rPr>
              <a:t>https://www.eenet.org.uk/resources/docs/cambodia.pdf</a:t>
            </a:r>
            <a:endParaRPr sz="1300"/>
          </a:p>
          <a:p>
            <a:pPr marL="171450" lvl="0" indent="-158750" algn="l" rtl="0">
              <a:lnSpc>
                <a:spcPct val="80000"/>
              </a:lnSpc>
              <a:spcBef>
                <a:spcPts val="1000"/>
              </a:spcBef>
              <a:spcAft>
                <a:spcPts val="1000"/>
              </a:spcAft>
              <a:buSzPts val="1800"/>
              <a:buChar char="•"/>
            </a:pPr>
            <a:r>
              <a:rPr lang="en-US" sz="1300"/>
              <a:t>“These materials are an in-service teaching training course for mainstream primary school teachers. The materials were first used to train teachers in the Project’s pilot site and have subsequently been formally recognized by the Cambodian Ministry of Education, Youth and Sport.”</a:t>
            </a:r>
            <a:endParaRPr sz="1600"/>
          </a:p>
        </p:txBody>
      </p:sp>
      <p:pic>
        <p:nvPicPr>
          <p:cNvPr id="165" name="Google Shape;165;p8" descr="Screenshot image of the cover of this training resource."/>
          <p:cNvPicPr preferRelativeResize="0"/>
          <p:nvPr/>
        </p:nvPicPr>
        <p:blipFill rotWithShape="1">
          <a:blip r:embed="rId4">
            <a:alphaModFix/>
          </a:blip>
          <a:srcRect l="20475" r="15650" b="1"/>
          <a:stretch/>
        </p:blipFill>
        <p:spPr>
          <a:xfrm>
            <a:off x="16" y="7"/>
            <a:ext cx="3476678" cy="4971559"/>
          </a:xfrm>
          <a:prstGeom prst="rect">
            <a:avLst/>
          </a:prstGeom>
          <a:noFill/>
          <a:ln>
            <a:noFill/>
          </a:ln>
        </p:spPr>
      </p:pic>
      <p:cxnSp>
        <p:nvCxnSpPr>
          <p:cNvPr id="166" name="Google Shape;166;p8"/>
          <p:cNvCxnSpPr/>
          <p:nvPr/>
        </p:nvCxnSpPr>
        <p:spPr>
          <a:xfrm>
            <a:off x="3810701" y="1586338"/>
            <a:ext cx="4732020" cy="0"/>
          </a:xfrm>
          <a:prstGeom prst="straightConnector1">
            <a:avLst/>
          </a:prstGeom>
          <a:noFill/>
          <a:ln w="19050" cap="flat" cmpd="sng">
            <a:solidFill>
              <a:srgbClr val="5D9BFF"/>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100"/>
              <a:buNone/>
            </a:pPr>
            <a:r>
              <a:rPr lang="en-US" sz="2500" b="1"/>
              <a:t>International Code of Ethics for Educators</a:t>
            </a:r>
            <a:endParaRPr sz="2500" b="1"/>
          </a:p>
        </p:txBody>
      </p:sp>
      <p:sp>
        <p:nvSpPr>
          <p:cNvPr id="173" name="Google Shape;173;p9"/>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27000" algn="l" rtl="0">
              <a:lnSpc>
                <a:spcPct val="80000"/>
              </a:lnSpc>
              <a:spcBef>
                <a:spcPts val="0"/>
              </a:spcBef>
              <a:spcAft>
                <a:spcPts val="0"/>
              </a:spcAft>
              <a:buSzPts val="1300"/>
              <a:buChar char="•"/>
            </a:pPr>
            <a:r>
              <a:rPr lang="en-US" sz="1300"/>
              <a:t>“International Code of Ethics for Educators.” </a:t>
            </a:r>
            <a:r>
              <a:rPr lang="en-US" sz="1300" i="1"/>
              <a:t>Childhood Education International, </a:t>
            </a:r>
            <a:r>
              <a:rPr lang="en-US" sz="1300"/>
              <a:t>(</a:t>
            </a:r>
            <a:r>
              <a:rPr lang="en-US" sz="13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20</a:t>
            </a:r>
            <a:r>
              <a:rPr lang="en-US" sz="1300"/>
              <a:t>18). </a:t>
            </a:r>
            <a:r>
              <a:rPr lang="en-US" sz="1300" u="sng">
                <a:solidFill>
                  <a:schemeClr val="hlink"/>
                </a:solidFill>
                <a:hlinkClick r:id="rId3"/>
              </a:rPr>
              <a:t>http://ceintl.wpengine.com/what-we-do/icoee/</a:t>
            </a:r>
            <a:endParaRPr sz="1300"/>
          </a:p>
          <a:p>
            <a:pPr marL="171450" lvl="0" indent="-127000" algn="l" rtl="0">
              <a:lnSpc>
                <a:spcPct val="80000"/>
              </a:lnSpc>
              <a:spcBef>
                <a:spcPts val="1000"/>
              </a:spcBef>
              <a:spcAft>
                <a:spcPts val="0"/>
              </a:spcAft>
              <a:buSzPts val="1300"/>
              <a:buChar char="•"/>
            </a:pPr>
            <a:r>
              <a:rPr lang="en-US" sz="1300"/>
              <a:t>“The ICoEE has been designed as a global code that reflects internationally accepted values and principles of human rights, including philosophies about education, human development, and learning that are embedded within United Nations declarations and international agreements.”</a:t>
            </a:r>
            <a:endParaRPr sz="1300"/>
          </a:p>
          <a:p>
            <a:pPr marL="171450" lvl="0" indent="-127000" algn="l" rtl="0">
              <a:lnSpc>
                <a:spcPct val="80000"/>
              </a:lnSpc>
              <a:spcBef>
                <a:spcPts val="1000"/>
              </a:spcBef>
              <a:spcAft>
                <a:spcPts val="1000"/>
              </a:spcAft>
              <a:buSzPts val="1300"/>
              <a:buChar char="•"/>
            </a:pPr>
            <a:r>
              <a:rPr lang="en-US" sz="1300"/>
              <a:t>“It may be used and applied by educators around the world as a tool for critical reflection and elevating professional aspirations.”</a:t>
            </a:r>
            <a:endParaRPr sz="1300"/>
          </a:p>
        </p:txBody>
      </p:sp>
      <p:pic>
        <p:nvPicPr>
          <p:cNvPr id="174" name="Google Shape;174;p9" descr="Screenshot image of the cover of this report."/>
          <p:cNvPicPr preferRelativeResize="0"/>
          <p:nvPr/>
        </p:nvPicPr>
        <p:blipFill rotWithShape="1">
          <a:blip r:embed="rId4">
            <a:alphaModFix/>
          </a:blip>
          <a:srcRect l="7661" r="6065" b="1729"/>
          <a:stretch/>
        </p:blipFill>
        <p:spPr>
          <a:xfrm>
            <a:off x="25" y="76200"/>
            <a:ext cx="3476675" cy="4924625"/>
          </a:xfrm>
          <a:prstGeom prst="rect">
            <a:avLst/>
          </a:prstGeom>
          <a:noFill/>
          <a:ln>
            <a:noFill/>
          </a:ln>
        </p:spPr>
      </p:pic>
      <p:cxnSp>
        <p:nvCxnSpPr>
          <p:cNvPr id="175" name="Google Shape;175;p9"/>
          <p:cNvCxnSpPr/>
          <p:nvPr/>
        </p:nvCxnSpPr>
        <p:spPr>
          <a:xfrm>
            <a:off x="3810701" y="1586338"/>
            <a:ext cx="4732020" cy="0"/>
          </a:xfrm>
          <a:prstGeom prst="straightConnector1">
            <a:avLst/>
          </a:prstGeom>
          <a:noFill/>
          <a:ln w="19050" cap="flat" cmpd="sng">
            <a:solidFill>
              <a:srgbClr val="F59704"/>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88328711f3_0_10"/>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1100"/>
              <a:buNone/>
            </a:pPr>
            <a:r>
              <a:rPr lang="en-US" sz="2500" b="1"/>
              <a:t>Kupenda</a:t>
            </a:r>
            <a:endParaRPr sz="2500" b="1"/>
          </a:p>
        </p:txBody>
      </p:sp>
      <p:sp>
        <p:nvSpPr>
          <p:cNvPr id="183" name="Google Shape;183;g88328711f3_0_10"/>
          <p:cNvSpPr txBox="1"/>
          <p:nvPr/>
        </p:nvSpPr>
        <p:spPr>
          <a:xfrm>
            <a:off x="361850" y="2799700"/>
            <a:ext cx="3054300" cy="66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u="sng">
                <a:solidFill>
                  <a:schemeClr val="hlink"/>
                </a:solidFill>
                <a:latin typeface="Calibri"/>
                <a:ea typeface="Calibri"/>
                <a:cs typeface="Calibri"/>
                <a:sym typeface="Calibri"/>
                <a:hlinkClick r:id="rId3"/>
              </a:rPr>
              <a:t>https://kupenda.org/</a:t>
            </a:r>
            <a:r>
              <a:rPr lang="en-US" sz="1500">
                <a:solidFill>
                  <a:srgbClr val="333333"/>
                </a:solidFill>
                <a:latin typeface="Calibri"/>
                <a:ea typeface="Calibri"/>
                <a:cs typeface="Calibri"/>
                <a:sym typeface="Calibri"/>
              </a:rPr>
              <a:t> </a:t>
            </a:r>
            <a:endParaRPr sz="1500">
              <a:solidFill>
                <a:srgbClr val="333333"/>
              </a:solidFill>
              <a:latin typeface="Calibri"/>
              <a:ea typeface="Calibri"/>
              <a:cs typeface="Calibri"/>
              <a:sym typeface="Calibri"/>
            </a:endParaRPr>
          </a:p>
        </p:txBody>
      </p:sp>
      <p:pic>
        <p:nvPicPr>
          <p:cNvPr id="184" name="Google Shape;184;g88328711f3_0_10" descr="Image of organization's logo, the continent of Africa with a heart."/>
          <p:cNvPicPr preferRelativeResize="0"/>
          <p:nvPr/>
        </p:nvPicPr>
        <p:blipFill rotWithShape="1">
          <a:blip r:embed="rId4">
            <a:alphaModFix/>
          </a:blip>
          <a:srcRect/>
          <a:stretch/>
        </p:blipFill>
        <p:spPr>
          <a:xfrm>
            <a:off x="485352" y="730120"/>
            <a:ext cx="2807300" cy="1712472"/>
          </a:xfrm>
          <a:prstGeom prst="rect">
            <a:avLst/>
          </a:prstGeom>
          <a:noFill/>
          <a:ln>
            <a:noFill/>
          </a:ln>
        </p:spPr>
      </p:pic>
      <p:cxnSp>
        <p:nvCxnSpPr>
          <p:cNvPr id="185" name="Google Shape;185;g88328711f3_0_10"/>
          <p:cNvCxnSpPr/>
          <p:nvPr/>
        </p:nvCxnSpPr>
        <p:spPr>
          <a:xfrm>
            <a:off x="3810701" y="1586338"/>
            <a:ext cx="4731900" cy="0"/>
          </a:xfrm>
          <a:prstGeom prst="straightConnector1">
            <a:avLst/>
          </a:prstGeom>
          <a:noFill/>
          <a:ln w="19050" cap="flat" cmpd="sng">
            <a:solidFill>
              <a:srgbClr val="D4A863"/>
            </a:solidFill>
            <a:prstDash val="solid"/>
            <a:miter lim="800000"/>
            <a:headEnd type="none" w="sm" len="sm"/>
            <a:tailEnd type="none" w="sm" len="sm"/>
          </a:ln>
        </p:spPr>
      </p:cxnSp>
      <p:sp>
        <p:nvSpPr>
          <p:cNvPr id="186" name="Google Shape;186;g88328711f3_0_10"/>
          <p:cNvSpPr txBox="1">
            <a:spLocks noGrp="1"/>
          </p:cNvSpPr>
          <p:nvPr>
            <p:ph type="body" idx="1"/>
          </p:nvPr>
        </p:nvSpPr>
        <p:spPr>
          <a:xfrm>
            <a:off x="3724075" y="1828800"/>
            <a:ext cx="4939800" cy="3066000"/>
          </a:xfrm>
          <a:prstGeom prst="rect">
            <a:avLst/>
          </a:prstGeom>
          <a:noFill/>
          <a:ln>
            <a:noFill/>
          </a:ln>
        </p:spPr>
        <p:txBody>
          <a:bodyPr spcFirstLastPara="1" wrap="square" lIns="68550" tIns="34275" rIns="68550" bIns="34275" anchor="t" anchorCtr="0">
            <a:noAutofit/>
          </a:bodyPr>
          <a:lstStyle/>
          <a:p>
            <a:pPr marL="171450" lvl="0" indent="-133350" algn="l" rtl="0">
              <a:lnSpc>
                <a:spcPct val="70000"/>
              </a:lnSpc>
              <a:spcBef>
                <a:spcPts val="0"/>
              </a:spcBef>
              <a:spcAft>
                <a:spcPts val="0"/>
              </a:spcAft>
              <a:buSzPts val="1200"/>
              <a:buChar char="•"/>
            </a:pPr>
            <a:r>
              <a:rPr lang="en-US" sz="1200"/>
              <a:t>Kupenda (“love” in Kiswahili) for the Children is a US-based nonprofit that equips children with disabilities to achieve their God-given potential through advocacy, education, and medical intervention.</a:t>
            </a:r>
            <a:endParaRPr sz="1200"/>
          </a:p>
          <a:p>
            <a:pPr marL="171450" lvl="0" indent="-139700" algn="l" rtl="0">
              <a:lnSpc>
                <a:spcPct val="70000"/>
              </a:lnSpc>
              <a:spcBef>
                <a:spcPts val="1000"/>
              </a:spcBef>
              <a:spcAft>
                <a:spcPts val="0"/>
              </a:spcAft>
              <a:buSzPts val="1200"/>
              <a:buChar char="•"/>
            </a:pPr>
            <a:r>
              <a:rPr lang="en-US" sz="1200"/>
              <a:t>In partnership with Kuhenza, their innovation center in the Kilifi region of Kenya develops, tests, and refines disability training programs that are now also being used in parts of Tanzania, Sierra Leone, Zambia and Haiti and are relevant for use in all developing nations.</a:t>
            </a:r>
            <a:endParaRPr sz="1200"/>
          </a:p>
          <a:p>
            <a:pPr marL="171450" lvl="0" indent="-139700" algn="l" rtl="0">
              <a:lnSpc>
                <a:spcPct val="70000"/>
              </a:lnSpc>
              <a:spcBef>
                <a:spcPts val="1000"/>
              </a:spcBef>
              <a:spcAft>
                <a:spcPts val="0"/>
              </a:spcAft>
              <a:buSzPts val="1200"/>
              <a:buChar char="•"/>
            </a:pPr>
            <a:r>
              <a:rPr lang="en-US" sz="1200">
                <a:highlight>
                  <a:schemeClr val="lt1"/>
                </a:highlight>
                <a:latin typeface="Calibri"/>
                <a:ea typeface="Calibri"/>
                <a:cs typeface="Calibri"/>
                <a:sym typeface="Calibri"/>
              </a:rPr>
              <a:t>They work in the following ways:</a:t>
            </a:r>
            <a:endParaRPr sz="1200"/>
          </a:p>
          <a:p>
            <a:pPr marL="514350" lvl="1" indent="-158750" algn="l" rtl="0">
              <a:lnSpc>
                <a:spcPct val="70000"/>
              </a:lnSpc>
              <a:spcBef>
                <a:spcPts val="1000"/>
              </a:spcBef>
              <a:spcAft>
                <a:spcPts val="0"/>
              </a:spcAft>
              <a:buSzPts val="1100"/>
              <a:buChar char="•"/>
            </a:pPr>
            <a:r>
              <a:rPr lang="en-US" sz="1100"/>
              <a:t>Educating families and communities about the rights of children with disabilities and how to support them by advocating for their medical care, education, legal rights, and inclusion in all aspects of society.</a:t>
            </a:r>
            <a:endParaRPr sz="1100"/>
          </a:p>
          <a:p>
            <a:pPr marL="514350" lvl="1" indent="-158750" algn="l" rtl="0">
              <a:lnSpc>
                <a:spcPct val="70000"/>
              </a:lnSpc>
              <a:spcBef>
                <a:spcPts val="1000"/>
              </a:spcBef>
              <a:spcAft>
                <a:spcPts val="0"/>
              </a:spcAft>
              <a:buSzPts val="1100"/>
              <a:buChar char="•"/>
            </a:pPr>
            <a:r>
              <a:rPr lang="en-US" sz="1100"/>
              <a:t>Supporting children with disabilities to access appropriate, high-quality education while supporting the staff and infrastructure of their schools.</a:t>
            </a:r>
            <a:endParaRPr sz="1100"/>
          </a:p>
          <a:p>
            <a:pPr marL="514350" lvl="1" indent="-158750" algn="l" rtl="0">
              <a:lnSpc>
                <a:spcPct val="70000"/>
              </a:lnSpc>
              <a:spcBef>
                <a:spcPts val="1000"/>
              </a:spcBef>
              <a:spcAft>
                <a:spcPts val="1000"/>
              </a:spcAft>
              <a:buSzPts val="1100"/>
              <a:buChar char="•"/>
            </a:pPr>
            <a:r>
              <a:rPr lang="en-US" sz="1100"/>
              <a:t>Connecting children with disabilities to appropriate medical services including surgeries, medications, and therapy.</a:t>
            </a:r>
            <a:endParaRPr sz="1100"/>
          </a:p>
        </p:txBody>
      </p:sp>
      <p:pic>
        <p:nvPicPr>
          <p:cNvPr id="8"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100"/>
              <a:buNone/>
            </a:pPr>
            <a:r>
              <a:rPr lang="en-US" sz="2500" b="1"/>
              <a:t>Lessons learned - Disability Inclusion in Primary Education</a:t>
            </a:r>
            <a:endParaRPr sz="2500" b="1"/>
          </a:p>
        </p:txBody>
      </p:sp>
      <p:sp>
        <p:nvSpPr>
          <p:cNvPr id="192" name="Google Shape;192;p11"/>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30175" algn="l" rtl="0">
              <a:lnSpc>
                <a:spcPct val="80000"/>
              </a:lnSpc>
              <a:spcBef>
                <a:spcPts val="0"/>
              </a:spcBef>
              <a:spcAft>
                <a:spcPts val="0"/>
              </a:spcAft>
              <a:buSzPts val="1200"/>
              <a:buChar char="•"/>
            </a:pPr>
            <a:r>
              <a:rPr lang="en-US" sz="1200"/>
              <a:t>Lessons Learned Disability - Inclusion in Primary Education. (2018). </a:t>
            </a:r>
            <a:r>
              <a:rPr lang="en-US" sz="1200" u="sng">
                <a:solidFill>
                  <a:schemeClr val="hlink"/>
                </a:solidFill>
                <a:hlinkClick r:id="rId3"/>
              </a:rPr>
              <a:t>https://resourcecentre.savethechildren.net/library/lessons-learned-disability-inclusion-primary-education</a:t>
            </a:r>
            <a:endParaRPr sz="1200"/>
          </a:p>
          <a:p>
            <a:pPr marL="171450" lvl="0" indent="-136080" algn="l" rtl="0">
              <a:lnSpc>
                <a:spcPct val="80000"/>
              </a:lnSpc>
              <a:spcBef>
                <a:spcPts val="1000"/>
              </a:spcBef>
              <a:spcAft>
                <a:spcPts val="0"/>
              </a:spcAft>
              <a:buSzPts val="1200"/>
              <a:buChar char="•"/>
            </a:pPr>
            <a:r>
              <a:rPr lang="en-US" sz="1200"/>
              <a:t>“World Vision International in Lao PDR implemented activities supporting inclusive education for children with disabilities in 22 villages in the district of Xaybouathong, Khammouane province from August 2017 - September 2018, under the umbrella of the BEQUAL Ngo Consortium (BNC) project.” </a:t>
            </a:r>
            <a:endParaRPr sz="1200"/>
          </a:p>
          <a:p>
            <a:pPr marL="171450" lvl="0" indent="-136080" algn="l" rtl="0">
              <a:lnSpc>
                <a:spcPct val="80000"/>
              </a:lnSpc>
              <a:spcBef>
                <a:spcPts val="1000"/>
              </a:spcBef>
              <a:spcAft>
                <a:spcPts val="1000"/>
              </a:spcAft>
              <a:buSzPts val="1200"/>
              <a:buChar char="•"/>
            </a:pPr>
            <a:r>
              <a:rPr lang="en-US" sz="1200"/>
              <a:t>“This disability inclusion component was implemented in addition to other interventions aimed at increasing access and participation in primary schools, carried out by the BNC partnership in six districts… The report outlines the key lesson learned and recommendations for future intervention in Inclusive Education in Lao PDR.”</a:t>
            </a:r>
            <a:endParaRPr sz="1200"/>
          </a:p>
        </p:txBody>
      </p:sp>
      <p:pic>
        <p:nvPicPr>
          <p:cNvPr id="193" name="Google Shape;193;p11" descr="Screenshot image of the cover of this report."/>
          <p:cNvPicPr preferRelativeResize="0"/>
          <p:nvPr/>
        </p:nvPicPr>
        <p:blipFill rotWithShape="1">
          <a:blip r:embed="rId4">
            <a:alphaModFix/>
          </a:blip>
          <a:srcRect l="5244" r="2162"/>
          <a:stretch/>
        </p:blipFill>
        <p:spPr>
          <a:xfrm>
            <a:off x="16" y="8"/>
            <a:ext cx="3476678" cy="4810198"/>
          </a:xfrm>
          <a:prstGeom prst="rect">
            <a:avLst/>
          </a:prstGeom>
          <a:noFill/>
          <a:ln>
            <a:noFill/>
          </a:ln>
        </p:spPr>
      </p:pic>
      <p:cxnSp>
        <p:nvCxnSpPr>
          <p:cNvPr id="194" name="Google Shape;194;p11"/>
          <p:cNvCxnSpPr/>
          <p:nvPr/>
        </p:nvCxnSpPr>
        <p:spPr>
          <a:xfrm>
            <a:off x="3810701" y="1586338"/>
            <a:ext cx="4732020" cy="0"/>
          </a:xfrm>
          <a:prstGeom prst="straightConnector1">
            <a:avLst/>
          </a:prstGeom>
          <a:noFill/>
          <a:ln w="19050" cap="flat" cmpd="sng">
            <a:solidFill>
              <a:srgbClr val="F3B148"/>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3400"/>
              <a:buNone/>
            </a:pPr>
            <a:r>
              <a:rPr lang="en-US" sz="2500" b="1"/>
              <a:t>Mainstreaming Inclusive Education: Sharing Good Practices</a:t>
            </a:r>
            <a:endParaRPr sz="2500" b="1"/>
          </a:p>
        </p:txBody>
      </p:sp>
      <p:sp>
        <p:nvSpPr>
          <p:cNvPr id="201" name="Google Shape;201;p12"/>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27000" algn="l" rtl="0">
              <a:lnSpc>
                <a:spcPct val="80000"/>
              </a:lnSpc>
              <a:spcBef>
                <a:spcPts val="0"/>
              </a:spcBef>
              <a:spcAft>
                <a:spcPts val="0"/>
              </a:spcAft>
              <a:buSzPts val="1300"/>
              <a:buChar char="•"/>
            </a:pPr>
            <a:r>
              <a:rPr lang="en-US" sz="1300"/>
              <a:t>Mainstreaming Inclusive Education: Sharing Good Practices. </a:t>
            </a:r>
            <a:r>
              <a:rPr lang="en-US" sz="1300" i="1"/>
              <a:t>Save the Children</a:t>
            </a:r>
            <a:r>
              <a:rPr lang="en-US" sz="1300"/>
              <a:t>. (2019).  </a:t>
            </a:r>
            <a:r>
              <a:rPr lang="en-US" sz="1300" u="sng">
                <a:solidFill>
                  <a:schemeClr val="hlink"/>
                </a:solidFill>
                <a:hlinkClick r:id="rId3"/>
              </a:rPr>
              <a:t>https://resourcecentre.savethechildren.net/node/15216/pdf/inclusive_education_report_2019_0.pdf</a:t>
            </a:r>
            <a:endParaRPr sz="1300"/>
          </a:p>
          <a:p>
            <a:pPr marL="171450" lvl="0" indent="-127000" algn="l" rtl="0">
              <a:lnSpc>
                <a:spcPct val="80000"/>
              </a:lnSpc>
              <a:spcBef>
                <a:spcPts val="1000"/>
              </a:spcBef>
              <a:spcAft>
                <a:spcPts val="1000"/>
              </a:spcAft>
              <a:buSzPts val="1300"/>
              <a:buChar char="•"/>
            </a:pPr>
            <a:r>
              <a:rPr lang="en-US" sz="1300"/>
              <a:t>“The primary aim of this documentation is to provide a deeper understanding of how projects have applied more inclusive concepts in not only changing the lives of children with disabilities, those living in poverty or children from ethnic minority populations, their families and communities, but in catalyzing changes in policies and practices to the education system to benefit all learners.”</a:t>
            </a:r>
            <a:endParaRPr sz="1300"/>
          </a:p>
        </p:txBody>
      </p:sp>
      <p:pic>
        <p:nvPicPr>
          <p:cNvPr id="202" name="Google Shape;202;p12" descr="Screenshot image of the cover of this report."/>
          <p:cNvPicPr preferRelativeResize="0"/>
          <p:nvPr/>
        </p:nvPicPr>
        <p:blipFill rotWithShape="1">
          <a:blip r:embed="rId4">
            <a:alphaModFix/>
          </a:blip>
          <a:srcRect l="3938" r="5937"/>
          <a:stretch/>
        </p:blipFill>
        <p:spPr>
          <a:xfrm>
            <a:off x="16" y="7"/>
            <a:ext cx="3476678" cy="5025345"/>
          </a:xfrm>
          <a:prstGeom prst="rect">
            <a:avLst/>
          </a:prstGeom>
          <a:noFill/>
          <a:ln>
            <a:noFill/>
          </a:ln>
        </p:spPr>
      </p:pic>
      <p:cxnSp>
        <p:nvCxnSpPr>
          <p:cNvPr id="203" name="Google Shape;203;p12"/>
          <p:cNvCxnSpPr/>
          <p:nvPr/>
        </p:nvCxnSpPr>
        <p:spPr>
          <a:xfrm>
            <a:off x="3810701" y="1586338"/>
            <a:ext cx="4732020" cy="0"/>
          </a:xfrm>
          <a:prstGeom prst="straightConnector1">
            <a:avLst/>
          </a:prstGeom>
          <a:noFill/>
          <a:ln w="19050" cap="flat" cmpd="sng">
            <a:solidFill>
              <a:srgbClr val="A07DE1"/>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88328711f3_0_75"/>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2800"/>
              <a:buNone/>
            </a:pPr>
            <a:r>
              <a:rPr lang="en-US" sz="2500" b="1"/>
              <a:t>Make Me a Change Agent</a:t>
            </a:r>
            <a:endParaRPr sz="2500"/>
          </a:p>
        </p:txBody>
      </p:sp>
      <p:sp>
        <p:nvSpPr>
          <p:cNvPr id="210" name="Google Shape;210;g88328711f3_0_75"/>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30175" algn="l" rtl="0">
              <a:lnSpc>
                <a:spcPct val="80000"/>
              </a:lnSpc>
              <a:spcBef>
                <a:spcPts val="0"/>
              </a:spcBef>
              <a:spcAft>
                <a:spcPts val="0"/>
              </a:spcAft>
              <a:buSzPts val="1200"/>
              <a:buChar char="•"/>
            </a:pPr>
            <a:r>
              <a:rPr lang="en-US" sz="1200"/>
              <a:t>Make Me a Change Agent: A Multisectoral SBC Resource for Community Workers and Field Staff. </a:t>
            </a:r>
            <a:r>
              <a:rPr lang="en-US" sz="1200" i="1"/>
              <a:t>CORE Group and FSN Network.</a:t>
            </a:r>
            <a:r>
              <a:rPr lang="en-US" sz="1200"/>
              <a:t> (2015). </a:t>
            </a:r>
            <a:r>
              <a:rPr lang="en-US" sz="1200" u="sng">
                <a:solidFill>
                  <a:schemeClr val="hlink"/>
                </a:solidFill>
                <a:hlinkClick r:id="rId3"/>
              </a:rPr>
              <a:t>https://www.fsnnetwork.org/make-me-change-agent-multisectoral-sbc-resource-community-workers-and-field-staff</a:t>
            </a:r>
            <a:r>
              <a:rPr lang="en-US" sz="1200"/>
              <a:t> </a:t>
            </a:r>
            <a:endParaRPr sz="1200"/>
          </a:p>
          <a:p>
            <a:pPr marL="171450" lvl="0" indent="-130175" algn="l" rtl="0">
              <a:lnSpc>
                <a:spcPct val="80000"/>
              </a:lnSpc>
              <a:spcBef>
                <a:spcPts val="1000"/>
              </a:spcBef>
              <a:spcAft>
                <a:spcPts val="1000"/>
              </a:spcAft>
              <a:buSzPts val="1200"/>
              <a:buChar char="•"/>
            </a:pPr>
            <a:r>
              <a:rPr lang="en-US" sz="1200"/>
              <a:t>“This guide was developed drawing on the experiences of Social and Behavioral Change (SBC) specialists from multiple non-governmental organizations (NGOs) who collaborated to identify the necessary skills related to behavior change, establish a lesson plan format and preferred training methodology, design the lessons, develop the handouts and visual aids, and review and field test the materials.</a:t>
            </a:r>
            <a:endParaRPr sz="1200"/>
          </a:p>
        </p:txBody>
      </p:sp>
      <p:cxnSp>
        <p:nvCxnSpPr>
          <p:cNvPr id="211" name="Google Shape;211;g88328711f3_0_75"/>
          <p:cNvCxnSpPr/>
          <p:nvPr/>
        </p:nvCxnSpPr>
        <p:spPr>
          <a:xfrm>
            <a:off x="3810701" y="1586338"/>
            <a:ext cx="4731900" cy="0"/>
          </a:xfrm>
          <a:prstGeom prst="straightConnector1">
            <a:avLst/>
          </a:prstGeom>
          <a:noFill/>
          <a:ln w="19050" cap="flat" cmpd="sng">
            <a:solidFill>
              <a:srgbClr val="FFB140"/>
            </a:solidFill>
            <a:prstDash val="solid"/>
            <a:miter lim="800000"/>
            <a:headEnd type="none" w="sm" len="sm"/>
            <a:tailEnd type="none" w="sm" len="sm"/>
          </a:ln>
        </p:spPr>
      </p:cxnSp>
      <p:pic>
        <p:nvPicPr>
          <p:cNvPr id="213" name="Google Shape;213;g88328711f3_0_75" descr="Screenshot image of the cover of this resource."/>
          <p:cNvPicPr preferRelativeResize="0"/>
          <p:nvPr/>
        </p:nvPicPr>
        <p:blipFill rotWithShape="1">
          <a:blip r:embed="rId4">
            <a:alphaModFix/>
          </a:blip>
          <a:srcRect b="4843"/>
          <a:stretch/>
        </p:blipFill>
        <p:spPr>
          <a:xfrm>
            <a:off x="0" y="-3400"/>
            <a:ext cx="3625000" cy="5058949"/>
          </a:xfrm>
          <a:prstGeom prst="rect">
            <a:avLst/>
          </a:prstGeom>
          <a:noFill/>
          <a:ln>
            <a:noFill/>
          </a:ln>
        </p:spPr>
      </p:pic>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88328711f3_0_35"/>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1100"/>
              <a:buNone/>
            </a:pPr>
            <a:r>
              <a:rPr lang="en-US" sz="2500" b="1"/>
              <a:t>Mobility International USA</a:t>
            </a:r>
            <a:endParaRPr sz="2500" b="1"/>
          </a:p>
        </p:txBody>
      </p:sp>
      <p:sp>
        <p:nvSpPr>
          <p:cNvPr id="220" name="Google Shape;220;g88328711f3_0_35"/>
          <p:cNvSpPr txBox="1"/>
          <p:nvPr/>
        </p:nvSpPr>
        <p:spPr>
          <a:xfrm>
            <a:off x="441425" y="2342050"/>
            <a:ext cx="3054300" cy="66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u="sng">
                <a:solidFill>
                  <a:schemeClr val="hlink"/>
                </a:solidFill>
                <a:latin typeface="Calibri"/>
                <a:ea typeface="Calibri"/>
                <a:cs typeface="Calibri"/>
                <a:sym typeface="Calibri"/>
                <a:hlinkClick r:id="rId3"/>
              </a:rPr>
              <a:t>https://www.miusa.org/</a:t>
            </a:r>
            <a:r>
              <a:rPr lang="en-US" sz="1500">
                <a:solidFill>
                  <a:srgbClr val="333333"/>
                </a:solidFill>
                <a:latin typeface="Calibri"/>
                <a:ea typeface="Calibri"/>
                <a:cs typeface="Calibri"/>
                <a:sym typeface="Calibri"/>
              </a:rPr>
              <a:t> </a:t>
            </a:r>
            <a:endParaRPr sz="1500">
              <a:solidFill>
                <a:srgbClr val="333333"/>
              </a:solidFill>
              <a:latin typeface="Calibri"/>
              <a:ea typeface="Calibri"/>
              <a:cs typeface="Calibri"/>
              <a:sym typeface="Calibri"/>
            </a:endParaRPr>
          </a:p>
        </p:txBody>
      </p:sp>
      <p:cxnSp>
        <p:nvCxnSpPr>
          <p:cNvPr id="221" name="Google Shape;221;g88328711f3_0_35"/>
          <p:cNvCxnSpPr/>
          <p:nvPr/>
        </p:nvCxnSpPr>
        <p:spPr>
          <a:xfrm>
            <a:off x="3810701" y="1586338"/>
            <a:ext cx="4731900" cy="0"/>
          </a:xfrm>
          <a:prstGeom prst="straightConnector1">
            <a:avLst/>
          </a:prstGeom>
          <a:noFill/>
          <a:ln w="19050" cap="flat" cmpd="sng">
            <a:solidFill>
              <a:srgbClr val="E96443"/>
            </a:solidFill>
            <a:prstDash val="solid"/>
            <a:miter lim="800000"/>
            <a:headEnd type="none" w="sm" len="sm"/>
            <a:tailEnd type="none" w="sm" len="sm"/>
          </a:ln>
        </p:spPr>
      </p:cxnSp>
      <p:sp>
        <p:nvSpPr>
          <p:cNvPr id="222" name="Google Shape;222;g88328711f3_0_35"/>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33350" algn="l" rtl="0">
              <a:lnSpc>
                <a:spcPct val="80000"/>
              </a:lnSpc>
              <a:spcBef>
                <a:spcPts val="0"/>
              </a:spcBef>
              <a:spcAft>
                <a:spcPts val="0"/>
              </a:spcAft>
              <a:buSzPts val="1200"/>
              <a:buChar char="•"/>
            </a:pPr>
            <a:r>
              <a:rPr lang="en-US" sz="1200"/>
              <a:t>Founded in 1981, Mobility International USA (MIUSA) is a disability-led non-profit organization headquartered in Eugene, Oregon, USA advancing disability rights and leadership globally. </a:t>
            </a:r>
            <a:endParaRPr sz="1200"/>
          </a:p>
          <a:p>
            <a:pPr marL="171450" lvl="0" indent="-139700" algn="l" rtl="0">
              <a:lnSpc>
                <a:spcPct val="80000"/>
              </a:lnSpc>
              <a:spcBef>
                <a:spcPts val="1000"/>
              </a:spcBef>
              <a:spcAft>
                <a:spcPts val="0"/>
              </a:spcAft>
              <a:buSzPts val="1200"/>
              <a:buChar char="•"/>
            </a:pPr>
            <a:r>
              <a:rPr lang="en-US" sz="1200"/>
              <a:t>MIUSA is a cross-disability organization serving people with a broad range of disabilities. </a:t>
            </a:r>
            <a:endParaRPr sz="1200"/>
          </a:p>
          <a:p>
            <a:pPr marL="171450" lvl="0" indent="-139700" algn="l" rtl="0">
              <a:lnSpc>
                <a:spcPct val="80000"/>
              </a:lnSpc>
              <a:spcBef>
                <a:spcPts val="1000"/>
              </a:spcBef>
              <a:spcAft>
                <a:spcPts val="0"/>
              </a:spcAft>
              <a:buSzPts val="1200"/>
              <a:buChar char="•"/>
            </a:pPr>
            <a:r>
              <a:rPr lang="en-US" sz="1200"/>
              <a:t>Their mission: To empower people with disabilities to achieve their human rights through international exchange and international development. </a:t>
            </a:r>
            <a:endParaRPr sz="1200"/>
          </a:p>
          <a:p>
            <a:pPr marL="171450" lvl="0" indent="-139700" algn="l" rtl="0">
              <a:lnSpc>
                <a:spcPct val="80000"/>
              </a:lnSpc>
              <a:spcBef>
                <a:spcPts val="1000"/>
              </a:spcBef>
              <a:spcAft>
                <a:spcPts val="1000"/>
              </a:spcAft>
              <a:buSzPts val="1200"/>
              <a:buChar char="•"/>
            </a:pPr>
            <a:r>
              <a:rPr lang="en-US" sz="1200"/>
              <a:t>Their programming work includes a Training of Trainers approach in countries including Vietnam, Armenia, &amp; Guatemala. </a:t>
            </a:r>
            <a:endParaRPr sz="1200"/>
          </a:p>
        </p:txBody>
      </p:sp>
      <p:pic>
        <p:nvPicPr>
          <p:cNvPr id="223" name="Google Shape;223;g88328711f3_0_35" descr="Image of organization's logo, a circular icon of the world and MIUSA."/>
          <p:cNvPicPr preferRelativeResize="0"/>
          <p:nvPr/>
        </p:nvPicPr>
        <p:blipFill rotWithShape="1">
          <a:blip r:embed="rId4">
            <a:alphaModFix/>
          </a:blip>
          <a:srcRect/>
          <a:stretch/>
        </p:blipFill>
        <p:spPr>
          <a:xfrm>
            <a:off x="441431" y="892958"/>
            <a:ext cx="2750344" cy="935831"/>
          </a:xfrm>
          <a:prstGeom prst="rect">
            <a:avLst/>
          </a:prstGeom>
          <a:noFill/>
          <a:ln>
            <a:noFill/>
          </a:ln>
        </p:spPr>
      </p:pic>
      <p:pic>
        <p:nvPicPr>
          <p:cNvPr id="8"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2800"/>
              <a:buNone/>
            </a:pPr>
            <a:r>
              <a:rPr lang="en-US" sz="2000" b="1"/>
              <a:t>National Manual on Teaching Children </a:t>
            </a:r>
            <a:endParaRPr sz="2000" b="1"/>
          </a:p>
          <a:p>
            <a:pPr marL="0" lvl="0" indent="0" algn="l" rtl="0">
              <a:lnSpc>
                <a:spcPct val="90000"/>
              </a:lnSpc>
              <a:spcBef>
                <a:spcPts val="0"/>
              </a:spcBef>
              <a:spcAft>
                <a:spcPts val="0"/>
              </a:spcAft>
              <a:buSzPts val="2800"/>
              <a:buNone/>
            </a:pPr>
            <a:r>
              <a:rPr lang="en-US" sz="2000" b="1"/>
              <a:t>with Intellectual Disabilities, Learning Disabilities and Autism Spectrum Disorder</a:t>
            </a:r>
            <a:endParaRPr sz="2000" b="1"/>
          </a:p>
        </p:txBody>
      </p:sp>
      <p:sp>
        <p:nvSpPr>
          <p:cNvPr id="229" name="Google Shape;229;p15"/>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lnSpcReduction="10000"/>
          </a:bodyPr>
          <a:lstStyle/>
          <a:p>
            <a:pPr marL="171450" lvl="0" indent="-142875" algn="l" rtl="0">
              <a:lnSpc>
                <a:spcPct val="80000"/>
              </a:lnSpc>
              <a:spcBef>
                <a:spcPts val="0"/>
              </a:spcBef>
              <a:spcAft>
                <a:spcPts val="0"/>
              </a:spcAft>
              <a:buSzPts val="1200"/>
              <a:buChar char="•"/>
            </a:pPr>
            <a:r>
              <a:rPr lang="en-US" sz="1200"/>
              <a:t>The Kingdom of Cambodia, MoEYS “National Manual on Teaching Children with Intellectual Disabilities, Learning Disabilities and Autism Spectrum Disorder” (2018). </a:t>
            </a:r>
            <a:r>
              <a:rPr lang="en-US" sz="1200" u="sng">
                <a:solidFill>
                  <a:schemeClr val="hlink"/>
                </a:solidFill>
                <a:hlinkClick r:id="rId3"/>
              </a:rPr>
              <a:t>https://95a7be90-4c71-476f-8396-0cb464a181fe.filesusr.com/ugd/086462_fd688b1e3afd4739968c46db46d120ab.pdf</a:t>
            </a:r>
            <a:endParaRPr sz="1200"/>
          </a:p>
          <a:p>
            <a:pPr marL="171450" lvl="0" indent="-142875" algn="l" rtl="0">
              <a:lnSpc>
                <a:spcPct val="80000"/>
              </a:lnSpc>
              <a:spcBef>
                <a:spcPts val="1000"/>
              </a:spcBef>
              <a:spcAft>
                <a:spcPts val="0"/>
              </a:spcAft>
              <a:buSzPts val="1200"/>
              <a:buChar char="•"/>
            </a:pPr>
            <a:r>
              <a:rPr lang="en-US" sz="1200"/>
              <a:t>"In collaboration with national and international stakeholder in Cambodia, the Ministry of Education, Youth &amp; Sport  (MoEYS) has developed a national teacher’s manual on educating children with intellectual disabilities in order to strengthen capacity and quality of teachers… This manual offers theory-to practice knowledge to teachers with appropriate content and methodology for responding to learning needs of children with intellectual disabilities.”</a:t>
            </a:r>
            <a:endParaRPr sz="1200"/>
          </a:p>
          <a:p>
            <a:pPr marL="171450" lvl="0" indent="-142875" algn="l" rtl="0">
              <a:lnSpc>
                <a:spcPct val="80000"/>
              </a:lnSpc>
              <a:spcBef>
                <a:spcPts val="1000"/>
              </a:spcBef>
              <a:spcAft>
                <a:spcPts val="1000"/>
              </a:spcAft>
              <a:buSzPts val="1200"/>
              <a:buChar char="•"/>
            </a:pPr>
            <a:r>
              <a:rPr lang="en-US" sz="1200"/>
              <a:t>“This Manual has been developed with an aim to develop teachers’ knowledge, skills and experience in identifying and screening for children with special needs, developing personal development plans, and using simple techniques, materials and games to help children with intellectual disabilities, learning disabilities and autism spectrum disorder to learn effectively and develop further.”</a:t>
            </a:r>
            <a:endParaRPr sz="1200"/>
          </a:p>
        </p:txBody>
      </p:sp>
      <p:cxnSp>
        <p:nvCxnSpPr>
          <p:cNvPr id="230" name="Google Shape;230;p15"/>
          <p:cNvCxnSpPr/>
          <p:nvPr/>
        </p:nvCxnSpPr>
        <p:spPr>
          <a:xfrm>
            <a:off x="3810701" y="1586338"/>
            <a:ext cx="4732020" cy="0"/>
          </a:xfrm>
          <a:prstGeom prst="straightConnector1">
            <a:avLst/>
          </a:prstGeom>
          <a:noFill/>
          <a:ln w="19050" cap="flat" cmpd="sng">
            <a:solidFill>
              <a:srgbClr val="448DE1"/>
            </a:solidFill>
            <a:prstDash val="solid"/>
            <a:miter lim="800000"/>
            <a:headEnd type="none" w="sm" len="sm"/>
            <a:tailEnd type="none" w="sm" len="sm"/>
          </a:ln>
        </p:spPr>
      </p:cxnSp>
      <p:pic>
        <p:nvPicPr>
          <p:cNvPr id="231" name="Google Shape;231;p15" descr="Screenshot image of the cover of this manual."/>
          <p:cNvPicPr preferRelativeResize="0"/>
          <p:nvPr/>
        </p:nvPicPr>
        <p:blipFill rotWithShape="1">
          <a:blip r:embed="rId4">
            <a:alphaModFix/>
          </a:blip>
          <a:srcRect/>
          <a:stretch/>
        </p:blipFill>
        <p:spPr>
          <a:xfrm>
            <a:off x="0" y="-23053"/>
            <a:ext cx="3724073" cy="5060085"/>
          </a:xfrm>
          <a:prstGeom prst="rect">
            <a:avLst/>
          </a:prstGeom>
          <a:noFill/>
          <a:ln>
            <a:noFill/>
          </a:ln>
        </p:spPr>
      </p:pic>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fontScale="90000"/>
          </a:bodyPr>
          <a:lstStyle/>
          <a:p>
            <a:pPr marL="0" lvl="0" indent="0" algn="l" rtl="0">
              <a:lnSpc>
                <a:spcPct val="90000"/>
              </a:lnSpc>
              <a:spcBef>
                <a:spcPts val="0"/>
              </a:spcBef>
              <a:spcAft>
                <a:spcPts val="0"/>
              </a:spcAft>
              <a:buSzPts val="1100"/>
              <a:buNone/>
            </a:pPr>
            <a:r>
              <a:rPr lang="en-US" sz="2200" b="1"/>
              <a:t>A Conceptual Framework for Training of Trainers (ToT) Interventions in Global Health</a:t>
            </a:r>
            <a:endParaRPr sz="2200" b="1"/>
          </a:p>
        </p:txBody>
      </p:sp>
      <p:sp>
        <p:nvSpPr>
          <p:cNvPr id="74" name="Google Shape;74;p13"/>
          <p:cNvSpPr txBox="1">
            <a:spLocks noGrp="1"/>
          </p:cNvSpPr>
          <p:nvPr>
            <p:ph type="body" idx="1"/>
          </p:nvPr>
        </p:nvSpPr>
        <p:spPr>
          <a:xfrm>
            <a:off x="3724074" y="1736126"/>
            <a:ext cx="4939800" cy="2839200"/>
          </a:xfrm>
          <a:prstGeom prst="rect">
            <a:avLst/>
          </a:prstGeom>
          <a:noFill/>
          <a:ln>
            <a:noFill/>
          </a:ln>
        </p:spPr>
        <p:txBody>
          <a:bodyPr spcFirstLastPara="1" wrap="square" lIns="68550" tIns="34275" rIns="68550" bIns="34275" anchor="t" anchorCtr="0">
            <a:noAutofit/>
          </a:bodyPr>
          <a:lstStyle/>
          <a:p>
            <a:pPr marL="171450" lvl="0" indent="-171450" algn="l" rtl="0">
              <a:lnSpc>
                <a:spcPct val="80000"/>
              </a:lnSpc>
              <a:spcBef>
                <a:spcPts val="0"/>
              </a:spcBef>
              <a:spcAft>
                <a:spcPts val="0"/>
              </a:spcAft>
              <a:buSzPts val="1600"/>
              <a:buChar char="•"/>
            </a:pPr>
            <a:r>
              <a:rPr lang="en-US" sz="1200"/>
              <a:t>Mormina, M., Pinder, S. A conceptual framework for training of trainers (ToT) interventions in global health. Global Health 14, 100 (2018). </a:t>
            </a:r>
            <a:r>
              <a:rPr lang="en-US" sz="1200" u="sng">
                <a:solidFill>
                  <a:schemeClr val="hlink"/>
                </a:solidFill>
                <a:hlinkClick r:id="rId3"/>
              </a:rPr>
              <a:t>https://doi.org/10.1186/s12992-018-0420-3. https://globalizationandhealth.biomedcentral.com/articles/10.1186/s12992-018-0420-3</a:t>
            </a:r>
            <a:endParaRPr sz="1200"/>
          </a:p>
          <a:p>
            <a:pPr marL="171450" lvl="0" indent="-171450" algn="l" rtl="0">
              <a:lnSpc>
                <a:spcPct val="80000"/>
              </a:lnSpc>
              <a:spcBef>
                <a:spcPts val="1000"/>
              </a:spcBef>
              <a:spcAft>
                <a:spcPts val="0"/>
              </a:spcAft>
              <a:buSzPts val="1600"/>
              <a:buChar char="•"/>
            </a:pPr>
            <a:r>
              <a:rPr lang="en-US" sz="1200"/>
              <a:t>“Global health partnerships (GHP) between high or low-middle income countries are considered one of the best approaches to health systems strengthening. Given GHP’s strong focus on education and training, a common assumption is that training of trainers (ToT) is a strong predictor of sustainability because of its potential for upskilling the workforce rapidly, cheaply and exponentially by developing local educators.”</a:t>
            </a:r>
            <a:endParaRPr sz="1200"/>
          </a:p>
          <a:p>
            <a:pPr marL="171450" lvl="0" indent="-171450" algn="l" rtl="0">
              <a:lnSpc>
                <a:spcPct val="80000"/>
              </a:lnSpc>
              <a:spcBef>
                <a:spcPts val="1000"/>
              </a:spcBef>
              <a:spcAft>
                <a:spcPts val="1000"/>
              </a:spcAft>
              <a:buSzPts val="1600"/>
              <a:buChar char="•"/>
            </a:pPr>
            <a:r>
              <a:rPr lang="en-US" sz="1200"/>
              <a:t>This articles works to “identify the strengths and limitations of this approach by analyzing qualitative data from a set of GHP funded by the UK Department for International Development through the Tropical Health and Education Trust.”</a:t>
            </a:r>
            <a:endParaRPr sz="1200"/>
          </a:p>
        </p:txBody>
      </p:sp>
      <p:cxnSp>
        <p:nvCxnSpPr>
          <p:cNvPr id="75" name="Google Shape;75;p13"/>
          <p:cNvCxnSpPr/>
          <p:nvPr/>
        </p:nvCxnSpPr>
        <p:spPr>
          <a:xfrm>
            <a:off x="3810701" y="1586338"/>
            <a:ext cx="4732020" cy="0"/>
          </a:xfrm>
          <a:prstGeom prst="straightConnector1">
            <a:avLst/>
          </a:prstGeom>
          <a:noFill/>
          <a:ln w="19050" cap="flat" cmpd="sng">
            <a:solidFill>
              <a:srgbClr val="D4A863"/>
            </a:solidFill>
            <a:prstDash val="solid"/>
            <a:miter lim="800000"/>
            <a:headEnd type="none" w="sm" len="sm"/>
            <a:tailEnd type="none" w="sm" len="sm"/>
          </a:ln>
        </p:spPr>
      </p:cxnSp>
      <p:pic>
        <p:nvPicPr>
          <p:cNvPr id="76" name="Google Shape;76;p13"/>
          <p:cNvPicPr preferRelativeResize="0"/>
          <p:nvPr/>
        </p:nvPicPr>
        <p:blipFill rotWithShape="1">
          <a:blip r:embed="rId4">
            <a:alphaModFix/>
          </a:blip>
          <a:srcRect/>
          <a:stretch/>
        </p:blipFill>
        <p:spPr>
          <a:xfrm>
            <a:off x="8467725" y="4370718"/>
            <a:ext cx="676275" cy="666750"/>
          </a:xfrm>
          <a:prstGeom prst="rect">
            <a:avLst/>
          </a:prstGeom>
          <a:noFill/>
          <a:ln>
            <a:noFill/>
          </a:ln>
        </p:spPr>
      </p:pic>
      <p:pic>
        <p:nvPicPr>
          <p:cNvPr id="77" name="Google Shape;77;p13" descr="Screenshot image of the title and abstract of this article."/>
          <p:cNvPicPr preferRelativeResize="0"/>
          <p:nvPr/>
        </p:nvPicPr>
        <p:blipFill rotWithShape="1">
          <a:blip r:embed="rId5">
            <a:alphaModFix/>
          </a:blip>
          <a:srcRect l="8462" r="7665"/>
          <a:stretch/>
        </p:blipFill>
        <p:spPr>
          <a:xfrm>
            <a:off x="16" y="7"/>
            <a:ext cx="3476678" cy="496387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fontScale="90000"/>
          </a:bodyPr>
          <a:lstStyle/>
          <a:p>
            <a:pPr marL="0" lvl="0" indent="0" algn="l" rtl="0">
              <a:lnSpc>
                <a:spcPct val="90000"/>
              </a:lnSpc>
              <a:spcBef>
                <a:spcPts val="0"/>
              </a:spcBef>
              <a:spcAft>
                <a:spcPts val="0"/>
              </a:spcAft>
              <a:buSzPts val="2800"/>
              <a:buNone/>
            </a:pPr>
            <a:r>
              <a:rPr lang="en-US" sz="2200" b="1"/>
              <a:t>Practical lessons from four projects </a:t>
            </a:r>
            <a:endParaRPr sz="2200" b="1"/>
          </a:p>
          <a:p>
            <a:pPr marL="0" lvl="0" indent="0" algn="l" rtl="0">
              <a:lnSpc>
                <a:spcPct val="90000"/>
              </a:lnSpc>
              <a:spcBef>
                <a:spcPts val="0"/>
              </a:spcBef>
              <a:spcAft>
                <a:spcPts val="0"/>
              </a:spcAft>
              <a:buSzPts val="2800"/>
              <a:buNone/>
            </a:pPr>
            <a:r>
              <a:rPr lang="en-US" sz="2200" b="1"/>
              <a:t>on disability-inclusive development programming</a:t>
            </a:r>
            <a:endParaRPr sz="2200" b="1"/>
          </a:p>
        </p:txBody>
      </p:sp>
      <p:sp>
        <p:nvSpPr>
          <p:cNvPr id="238" name="Google Shape;238;p16"/>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30175" algn="l" rtl="0">
              <a:lnSpc>
                <a:spcPct val="80000"/>
              </a:lnSpc>
              <a:spcBef>
                <a:spcPts val="0"/>
              </a:spcBef>
              <a:spcAft>
                <a:spcPts val="0"/>
              </a:spcAft>
              <a:buSzPts val="1200"/>
              <a:buChar char="•"/>
            </a:pPr>
            <a:r>
              <a:rPr lang="en-US" sz="1200"/>
              <a:t>Sue Coe. More practical lessons from five projects on disability-inclusive development. Development in Practice 22:3, pages 400-408. (2012). </a:t>
            </a:r>
            <a:r>
              <a:rPr lang="en-US" sz="1200" u="sng">
                <a:solidFill>
                  <a:schemeClr val="hlink"/>
                </a:solidFill>
                <a:hlinkClick r:id="rId3"/>
              </a:rPr>
              <a:t>https://www.tandfonline.com/doi/full/10.1080/09614524.2010.508109</a:t>
            </a:r>
            <a:endParaRPr sz="1200"/>
          </a:p>
          <a:p>
            <a:pPr marL="171450" lvl="0" indent="-130175" algn="l" rtl="0">
              <a:lnSpc>
                <a:spcPct val="80000"/>
              </a:lnSpc>
              <a:spcBef>
                <a:spcPts val="1000"/>
              </a:spcBef>
              <a:spcAft>
                <a:spcPts val="0"/>
              </a:spcAft>
              <a:buSzPts val="1200"/>
              <a:buChar char="•"/>
            </a:pPr>
            <a:r>
              <a:rPr lang="en-US" sz="1200"/>
              <a:t>“This article considers early lessons learned from the inclusion of disabled people, based on socially inclusive principles, in World Vision programming work in Angola, Armenia, Cambodia, and Senegal.”</a:t>
            </a:r>
            <a:endParaRPr sz="1200"/>
          </a:p>
          <a:p>
            <a:pPr marL="171450" lvl="0" indent="-130175" algn="l" rtl="0">
              <a:lnSpc>
                <a:spcPct val="80000"/>
              </a:lnSpc>
              <a:spcBef>
                <a:spcPts val="1000"/>
              </a:spcBef>
              <a:spcAft>
                <a:spcPts val="0"/>
              </a:spcAft>
              <a:buSzPts val="1200"/>
              <a:buChar char="•"/>
            </a:pPr>
            <a:r>
              <a:rPr lang="en-US" sz="1200"/>
              <a:t>This article highlights results such as, “the substantial effect of stakeholders' attitudes on practical implementation; the importance of authentic consultation with a range of disabled people; appropriate budgetary considerations; and a need for caution regarding livelihoods work.”</a:t>
            </a:r>
            <a:endParaRPr sz="1200"/>
          </a:p>
          <a:p>
            <a:pPr marL="0" lvl="0" indent="0" algn="l" rtl="0">
              <a:lnSpc>
                <a:spcPct val="80000"/>
              </a:lnSpc>
              <a:spcBef>
                <a:spcPts val="1000"/>
              </a:spcBef>
              <a:spcAft>
                <a:spcPts val="1000"/>
              </a:spcAft>
              <a:buSzPts val="1850"/>
              <a:buNone/>
            </a:pPr>
            <a:endParaRPr sz="1400"/>
          </a:p>
        </p:txBody>
      </p:sp>
      <p:cxnSp>
        <p:nvCxnSpPr>
          <p:cNvPr id="239" name="Google Shape;239;p16"/>
          <p:cNvCxnSpPr/>
          <p:nvPr/>
        </p:nvCxnSpPr>
        <p:spPr>
          <a:xfrm>
            <a:off x="3810701" y="1586338"/>
            <a:ext cx="4732020" cy="0"/>
          </a:xfrm>
          <a:prstGeom prst="straightConnector1">
            <a:avLst/>
          </a:prstGeom>
          <a:noFill/>
          <a:ln w="19050" cap="flat" cmpd="sng">
            <a:solidFill>
              <a:srgbClr val="FEC780"/>
            </a:solidFill>
            <a:prstDash val="solid"/>
            <a:miter lim="800000"/>
            <a:headEnd type="none" w="sm" len="sm"/>
            <a:tailEnd type="none" w="sm" len="sm"/>
          </a:ln>
        </p:spPr>
      </p:cxnSp>
      <p:pic>
        <p:nvPicPr>
          <p:cNvPr id="240" name="Google Shape;240;p16" descr="Screenshot image of the title, abstract, and first portion of this article."/>
          <p:cNvPicPr preferRelativeResize="0"/>
          <p:nvPr/>
        </p:nvPicPr>
        <p:blipFill rotWithShape="1">
          <a:blip r:embed="rId4">
            <a:alphaModFix/>
          </a:blip>
          <a:srcRect/>
          <a:stretch/>
        </p:blipFill>
        <p:spPr>
          <a:xfrm>
            <a:off x="0" y="9647"/>
            <a:ext cx="3526971" cy="4991585"/>
          </a:xfrm>
          <a:prstGeom prst="rect">
            <a:avLst/>
          </a:prstGeom>
          <a:noFill/>
          <a:ln>
            <a:noFill/>
          </a:ln>
        </p:spPr>
      </p:pic>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4100"/>
              <a:buNone/>
            </a:pPr>
            <a:r>
              <a:rPr lang="en-US" sz="2200" b="1"/>
              <a:t>Royal Government of Cambodia Law on the Protection and Promotion of the Rights of Persons with Disabilities</a:t>
            </a:r>
            <a:endParaRPr sz="2200" b="1"/>
          </a:p>
        </p:txBody>
      </p:sp>
      <p:sp>
        <p:nvSpPr>
          <p:cNvPr id="247" name="Google Shape;247;p10"/>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20650" algn="l" rtl="0">
              <a:lnSpc>
                <a:spcPct val="80000"/>
              </a:lnSpc>
              <a:spcBef>
                <a:spcPts val="0"/>
              </a:spcBef>
              <a:spcAft>
                <a:spcPts val="0"/>
              </a:spcAft>
              <a:buSzPts val="1200"/>
              <a:buChar char="•"/>
            </a:pPr>
            <a:r>
              <a:rPr lang="en-US" sz="1200"/>
              <a:t>Law on the Protection and Promotion of the Rights of Persons with Disabilities. </a:t>
            </a:r>
            <a:r>
              <a:rPr lang="en-US" sz="1200" i="1"/>
              <a:t>Royal Government of Cambodia. </a:t>
            </a:r>
            <a:r>
              <a:rPr lang="en-US" sz="1200"/>
              <a:t>(2009). </a:t>
            </a:r>
            <a:r>
              <a:rPr lang="en-US" sz="1200" u="sng">
                <a:solidFill>
                  <a:schemeClr val="hlink"/>
                </a:solidFill>
                <a:hlinkClick r:id="rId3"/>
              </a:rPr>
              <a:t>http://dac.org.kh/images/pictures/pdf/english/Law-on-the-Protection-and-the-Promotion-of-the-Rights-of-Persons-with-Disabilities-2009.pdf</a:t>
            </a:r>
            <a:endParaRPr sz="1200"/>
          </a:p>
          <a:p>
            <a:pPr marL="171450" lvl="0" indent="-120650" algn="l" rtl="0">
              <a:lnSpc>
                <a:spcPct val="80000"/>
              </a:lnSpc>
              <a:spcBef>
                <a:spcPts val="1000"/>
              </a:spcBef>
              <a:spcAft>
                <a:spcPts val="0"/>
              </a:spcAft>
              <a:buSzPts val="1200"/>
              <a:buChar char="•"/>
            </a:pPr>
            <a:r>
              <a:rPr lang="en-US" sz="1200"/>
              <a:t>"The goal of this law is to protect and promote the rights of persons with disabilities within the Kingdom of Cambodia”</a:t>
            </a:r>
            <a:endParaRPr sz="1200"/>
          </a:p>
          <a:p>
            <a:pPr marL="171450" lvl="0" indent="-120650" algn="l" rtl="0">
              <a:lnSpc>
                <a:spcPct val="80000"/>
              </a:lnSpc>
              <a:spcBef>
                <a:spcPts val="1000"/>
              </a:spcBef>
              <a:spcAft>
                <a:spcPts val="0"/>
              </a:spcAft>
              <a:buSzPts val="1200"/>
              <a:buChar char="•"/>
            </a:pPr>
            <a:r>
              <a:rPr lang="en-US" sz="1200"/>
              <a:t>“The Law on the Protection and the Promotion of Rights of Persons with Disabilities is very important in addressing the issues facing people with disabilities in society together with the implementation of other Royal Government Policies in promoting the welfare of people with disabilities.” </a:t>
            </a:r>
            <a:endParaRPr sz="1200"/>
          </a:p>
          <a:p>
            <a:pPr marL="171450" lvl="0" indent="-120650" algn="l" rtl="0">
              <a:lnSpc>
                <a:spcPct val="80000"/>
              </a:lnSpc>
              <a:spcBef>
                <a:spcPts val="1000"/>
              </a:spcBef>
              <a:spcAft>
                <a:spcPts val="1000"/>
              </a:spcAft>
              <a:buSzPts val="1200"/>
              <a:buChar char="•"/>
            </a:pPr>
            <a:r>
              <a:rPr lang="en-US" sz="1200"/>
              <a:t>“These include the National Strategic Plan and policies of other ministries, institutions and authorities at all levels. This law will protect and promote the basic rights of people with disabilities, reduce discrimination, provide equal opportunities for employment.” </a:t>
            </a:r>
            <a:endParaRPr sz="1200"/>
          </a:p>
        </p:txBody>
      </p:sp>
      <p:cxnSp>
        <p:nvCxnSpPr>
          <p:cNvPr id="248" name="Google Shape;248;p10"/>
          <p:cNvCxnSpPr/>
          <p:nvPr/>
        </p:nvCxnSpPr>
        <p:spPr>
          <a:xfrm>
            <a:off x="3810701" y="1586338"/>
            <a:ext cx="4732020" cy="0"/>
          </a:xfrm>
          <a:prstGeom prst="straightConnector1">
            <a:avLst/>
          </a:prstGeom>
          <a:noFill/>
          <a:ln w="19050" cap="flat" cmpd="sng">
            <a:solidFill>
              <a:srgbClr val="F59704"/>
            </a:solidFill>
            <a:prstDash val="solid"/>
            <a:miter lim="800000"/>
            <a:headEnd type="none" w="sm" len="sm"/>
            <a:tailEnd type="none" w="sm" len="sm"/>
          </a:ln>
        </p:spPr>
      </p:cxnSp>
      <p:pic>
        <p:nvPicPr>
          <p:cNvPr id="249" name="Google Shape;249;p10" descr="Screenshot image of the cover of the document, written in both English and Khmer."/>
          <p:cNvPicPr preferRelativeResize="0"/>
          <p:nvPr/>
        </p:nvPicPr>
        <p:blipFill rotWithShape="1">
          <a:blip r:embed="rId4">
            <a:alphaModFix/>
          </a:blip>
          <a:srcRect/>
          <a:stretch/>
        </p:blipFill>
        <p:spPr>
          <a:xfrm>
            <a:off x="0" y="192881"/>
            <a:ext cx="3577666" cy="4701842"/>
          </a:xfrm>
          <a:prstGeom prst="rect">
            <a:avLst/>
          </a:prstGeom>
          <a:noFill/>
          <a:ln>
            <a:noFill/>
          </a:ln>
        </p:spPr>
      </p:pic>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7"/>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100"/>
              <a:buNone/>
            </a:pPr>
            <a:r>
              <a:rPr lang="en-US" sz="2500" b="1"/>
              <a:t>SessionLab Train the Trainer Course</a:t>
            </a:r>
            <a:endParaRPr sz="2500" b="1"/>
          </a:p>
        </p:txBody>
      </p:sp>
      <p:sp>
        <p:nvSpPr>
          <p:cNvPr id="256" name="Google Shape;256;p17"/>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lnSpcReduction="10000"/>
          </a:bodyPr>
          <a:lstStyle/>
          <a:p>
            <a:pPr marL="171450" lvl="0" indent="-140843" algn="l" rtl="0">
              <a:lnSpc>
                <a:spcPct val="80000"/>
              </a:lnSpc>
              <a:spcBef>
                <a:spcPts val="0"/>
              </a:spcBef>
              <a:spcAft>
                <a:spcPts val="0"/>
              </a:spcAft>
              <a:buSzPts val="1300"/>
              <a:buChar char="•"/>
            </a:pPr>
            <a:r>
              <a:rPr lang="en-US" sz="1300"/>
              <a:t>Cserti, Robert. “Train the Trainer Course - A Complete Design Guide (With Examples).” </a:t>
            </a:r>
            <a:r>
              <a:rPr lang="en-US" sz="1300" i="1"/>
              <a:t>SessionLab</a:t>
            </a:r>
            <a:r>
              <a:rPr lang="en-US" sz="1300"/>
              <a:t>, (2020). </a:t>
            </a:r>
            <a:r>
              <a:rPr lang="en-US" sz="1300" u="sng">
                <a:solidFill>
                  <a:schemeClr val="hlink"/>
                </a:solidFill>
                <a:hlinkClick r:id="rId3"/>
              </a:rPr>
              <a:t>www.sessionlab.com/blog/train-the-trainer/</a:t>
            </a:r>
            <a:r>
              <a:rPr lang="en-US" sz="1300"/>
              <a:t>. </a:t>
            </a:r>
            <a:r>
              <a:rPr lang="en-US" sz="1300" u="sng">
                <a:solidFill>
                  <a:schemeClr val="hlink"/>
                </a:solidFill>
                <a:hlinkClick r:id="rId4"/>
              </a:rPr>
              <a:t>https://www.sessionlab.com/blog/train-the-trainer/</a:t>
            </a:r>
            <a:endParaRPr sz="1300"/>
          </a:p>
          <a:p>
            <a:pPr marL="171450" lvl="0" indent="-140843" algn="l" rtl="0">
              <a:lnSpc>
                <a:spcPct val="80000"/>
              </a:lnSpc>
              <a:spcBef>
                <a:spcPts val="1000"/>
              </a:spcBef>
              <a:spcAft>
                <a:spcPts val="0"/>
              </a:spcAft>
              <a:buSzPts val="1300"/>
              <a:buChar char="•"/>
            </a:pPr>
            <a:r>
              <a:rPr lang="en-US" sz="1300"/>
              <a:t>“This guide will show you the behind the scenes design of a train the trainer course.” This provides information to develop a train the trainer program. This includes “a detailed breakdown of a 7-day, intensive train the trainer program including essential theories and concepts, practical tips and activities. And all this with a detailed explanation of why the course is designed as it is.”</a:t>
            </a:r>
            <a:endParaRPr sz="1300"/>
          </a:p>
          <a:p>
            <a:pPr marL="171450" lvl="0" indent="-140843" algn="l" rtl="0">
              <a:lnSpc>
                <a:spcPct val="80000"/>
              </a:lnSpc>
              <a:spcBef>
                <a:spcPts val="1000"/>
              </a:spcBef>
              <a:spcAft>
                <a:spcPts val="0"/>
              </a:spcAft>
              <a:buSzPts val="1300"/>
              <a:buChar char="•"/>
            </a:pPr>
            <a:r>
              <a:rPr lang="en-US" sz="1300"/>
              <a:t>This addresses the questions: </a:t>
            </a:r>
            <a:endParaRPr sz="1300"/>
          </a:p>
          <a:p>
            <a:pPr marL="514350" lvl="1" indent="-128143" algn="l" rtl="0">
              <a:lnSpc>
                <a:spcPct val="80000"/>
              </a:lnSpc>
              <a:spcBef>
                <a:spcPts val="1000"/>
              </a:spcBef>
              <a:spcAft>
                <a:spcPts val="0"/>
              </a:spcAft>
              <a:buSzPts val="1100"/>
              <a:buChar char="•"/>
            </a:pPr>
            <a:r>
              <a:rPr lang="en-US" sz="1100"/>
              <a:t>“Why create a train the trainer program at your organization?”</a:t>
            </a:r>
            <a:endParaRPr sz="1100"/>
          </a:p>
          <a:p>
            <a:pPr marL="514350" lvl="1" indent="-128143" algn="l" rtl="0">
              <a:lnSpc>
                <a:spcPct val="80000"/>
              </a:lnSpc>
              <a:spcBef>
                <a:spcPts val="1000"/>
              </a:spcBef>
              <a:spcAft>
                <a:spcPts val="0"/>
              </a:spcAft>
              <a:buSzPts val="1100"/>
              <a:buChar char="•"/>
            </a:pPr>
            <a:r>
              <a:rPr lang="en-US" sz="1100"/>
              <a:t>“How to design a train the trainer course?”</a:t>
            </a:r>
            <a:endParaRPr sz="1100"/>
          </a:p>
          <a:p>
            <a:pPr marL="514350" lvl="1" indent="-128143" algn="l" rtl="0">
              <a:lnSpc>
                <a:spcPct val="80000"/>
              </a:lnSpc>
              <a:spcBef>
                <a:spcPts val="1000"/>
              </a:spcBef>
              <a:spcAft>
                <a:spcPts val="0"/>
              </a:spcAft>
              <a:buSzPts val="1100"/>
              <a:buChar char="•"/>
            </a:pPr>
            <a:r>
              <a:rPr lang="en-US" sz="1100"/>
              <a:t>“What are the essential ingredients of a train the trainer course?”</a:t>
            </a:r>
            <a:endParaRPr sz="1100"/>
          </a:p>
          <a:p>
            <a:pPr marL="171450" lvl="0" indent="-97631" algn="l" rtl="0">
              <a:lnSpc>
                <a:spcPct val="80000"/>
              </a:lnSpc>
              <a:spcBef>
                <a:spcPts val="1000"/>
              </a:spcBef>
              <a:spcAft>
                <a:spcPts val="0"/>
              </a:spcAft>
              <a:buSzPts val="1550"/>
              <a:buNone/>
            </a:pPr>
            <a:endParaRPr sz="1300"/>
          </a:p>
          <a:p>
            <a:pPr marL="171450" lvl="0" indent="-97631" algn="l" rtl="0">
              <a:lnSpc>
                <a:spcPct val="80000"/>
              </a:lnSpc>
              <a:spcBef>
                <a:spcPts val="1000"/>
              </a:spcBef>
              <a:spcAft>
                <a:spcPts val="1000"/>
              </a:spcAft>
              <a:buSzPts val="1550"/>
              <a:buNone/>
            </a:pPr>
            <a:endParaRPr sz="1300"/>
          </a:p>
        </p:txBody>
      </p:sp>
      <p:pic>
        <p:nvPicPr>
          <p:cNvPr id="257" name="Google Shape;257;p17" descr="Screenshot image of a portion of this webpage."/>
          <p:cNvPicPr preferRelativeResize="0"/>
          <p:nvPr/>
        </p:nvPicPr>
        <p:blipFill rotWithShape="1">
          <a:blip r:embed="rId5">
            <a:alphaModFix/>
          </a:blip>
          <a:srcRect b="721"/>
          <a:stretch/>
        </p:blipFill>
        <p:spPr>
          <a:xfrm>
            <a:off x="16" y="7"/>
            <a:ext cx="3476678" cy="4979245"/>
          </a:xfrm>
          <a:prstGeom prst="rect">
            <a:avLst/>
          </a:prstGeom>
          <a:noFill/>
          <a:ln>
            <a:noFill/>
          </a:ln>
        </p:spPr>
      </p:pic>
      <p:cxnSp>
        <p:nvCxnSpPr>
          <p:cNvPr id="258" name="Google Shape;258;p17"/>
          <p:cNvCxnSpPr/>
          <p:nvPr/>
        </p:nvCxnSpPr>
        <p:spPr>
          <a:xfrm>
            <a:off x="3810701" y="1586338"/>
            <a:ext cx="4732020" cy="0"/>
          </a:xfrm>
          <a:prstGeom prst="straightConnector1">
            <a:avLst/>
          </a:prstGeom>
          <a:noFill/>
          <a:ln w="19050" cap="flat" cmpd="sng">
            <a:solidFill>
              <a:srgbClr val="FEC36A"/>
            </a:solidFill>
            <a:prstDash val="solid"/>
            <a:miter lim="800000"/>
            <a:headEnd type="none" w="sm" len="sm"/>
            <a:tailEnd type="none" w="sm" len="sm"/>
          </a:ln>
        </p:spPr>
      </p:cxnSp>
      <p:pic>
        <p:nvPicPr>
          <p:cNvPr id="7" name="Google Shape;76;p13"/>
          <p:cNvPicPr preferRelativeResize="0"/>
          <p:nvPr/>
        </p:nvPicPr>
        <p:blipFill rotWithShape="1">
          <a:blip r:embed="rId6">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88328711f3_0_50"/>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2800"/>
              <a:buNone/>
            </a:pPr>
            <a:r>
              <a:rPr lang="en-US" sz="2500" b="1"/>
              <a:t>Train-the-Trainers Manual: Mentoring Adult Learners</a:t>
            </a:r>
            <a:endParaRPr sz="2500"/>
          </a:p>
        </p:txBody>
      </p:sp>
      <p:sp>
        <p:nvSpPr>
          <p:cNvPr id="265" name="Google Shape;265;g88328711f3_0_50"/>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36525" algn="l" rtl="0">
              <a:lnSpc>
                <a:spcPct val="80000"/>
              </a:lnSpc>
              <a:spcBef>
                <a:spcPts val="0"/>
              </a:spcBef>
              <a:spcAft>
                <a:spcPts val="0"/>
              </a:spcAft>
              <a:buSzPts val="1300"/>
              <a:buChar char="•"/>
            </a:pPr>
            <a:r>
              <a:rPr lang="en-US" sz="1300"/>
              <a:t>Train-the-Trainers Manual: Mentoring Adult Learners. </a:t>
            </a:r>
            <a:r>
              <a:rPr lang="en-US" sz="1300" i="1"/>
              <a:t>Chicago State University &amp; Ghana Education Services-Curriculum Research Development Division.</a:t>
            </a:r>
            <a:r>
              <a:rPr lang="en-US" sz="1300" i="1">
                <a:solidFill>
                  <a:srgbClr val="FF0000"/>
                </a:solidFill>
              </a:rPr>
              <a:t> </a:t>
            </a:r>
            <a:r>
              <a:rPr lang="en-US" sz="1300" u="sng">
                <a:solidFill>
                  <a:schemeClr val="hlink"/>
                </a:solidFill>
                <a:hlinkClick r:id="rId3"/>
              </a:rPr>
              <a:t>https://www.csu.edu/TLMP/documents/TLMPTraining-the-TrainerManual2.pdf</a:t>
            </a:r>
            <a:r>
              <a:rPr lang="en-US" sz="1300"/>
              <a:t> </a:t>
            </a:r>
            <a:endParaRPr sz="1300"/>
          </a:p>
          <a:p>
            <a:pPr marL="171450" lvl="0" indent="-136525" algn="l" rtl="0">
              <a:lnSpc>
                <a:spcPct val="80000"/>
              </a:lnSpc>
              <a:spcBef>
                <a:spcPts val="1000"/>
              </a:spcBef>
              <a:spcAft>
                <a:spcPts val="0"/>
              </a:spcAft>
              <a:buSzPts val="1300"/>
              <a:buChar char="•"/>
            </a:pPr>
            <a:r>
              <a:rPr lang="en-US" sz="1300"/>
              <a:t>“This Train-the-Trainer Manual addresses the need for professionally designed trainings that enhance, extend, and build the capacity of the GES [ Ghana Education Service] to train a cadre of competent and well-trained mentor/trainers.”</a:t>
            </a:r>
            <a:endParaRPr sz="1300"/>
          </a:p>
          <a:p>
            <a:pPr marL="171450" lvl="0" indent="-136525" algn="l" rtl="0">
              <a:lnSpc>
                <a:spcPct val="80000"/>
              </a:lnSpc>
              <a:spcBef>
                <a:spcPts val="1000"/>
              </a:spcBef>
              <a:spcAft>
                <a:spcPts val="1000"/>
              </a:spcAft>
              <a:buSzPts val="1300"/>
              <a:buChar char="•"/>
            </a:pPr>
            <a:r>
              <a:rPr lang="en-US" sz="1300"/>
              <a:t>The purpose of the Train-the-Trainer Manual is to provide mentor/trainers with competencies that will enable them to effectively mentor, facilitate knowledge acquisition, application, and skills in use of the TLMP [Teaching Learning Materials Program] Teacher’s Guides and Children’s Workbooks…”</a:t>
            </a:r>
            <a:endParaRPr sz="1300"/>
          </a:p>
        </p:txBody>
      </p:sp>
      <p:cxnSp>
        <p:nvCxnSpPr>
          <p:cNvPr id="266" name="Google Shape;266;g88328711f3_0_50"/>
          <p:cNvCxnSpPr/>
          <p:nvPr/>
        </p:nvCxnSpPr>
        <p:spPr>
          <a:xfrm>
            <a:off x="3810701" y="1586338"/>
            <a:ext cx="4731900" cy="0"/>
          </a:xfrm>
          <a:prstGeom prst="straightConnector1">
            <a:avLst/>
          </a:prstGeom>
          <a:noFill/>
          <a:ln w="19050" cap="flat" cmpd="sng">
            <a:solidFill>
              <a:srgbClr val="FFB140"/>
            </a:solidFill>
            <a:prstDash val="solid"/>
            <a:miter lim="800000"/>
            <a:headEnd type="none" w="sm" len="sm"/>
            <a:tailEnd type="none" w="sm" len="sm"/>
          </a:ln>
        </p:spPr>
      </p:cxnSp>
      <p:pic>
        <p:nvPicPr>
          <p:cNvPr id="268" name="Google Shape;268;g88328711f3_0_50" descr="Screenshot image of the cover of this manual."/>
          <p:cNvPicPr preferRelativeResize="0"/>
          <p:nvPr/>
        </p:nvPicPr>
        <p:blipFill>
          <a:blip r:embed="rId4">
            <a:alphaModFix/>
          </a:blip>
          <a:stretch>
            <a:fillRect/>
          </a:stretch>
        </p:blipFill>
        <p:spPr>
          <a:xfrm>
            <a:off x="152400" y="292650"/>
            <a:ext cx="3432825" cy="4451151"/>
          </a:xfrm>
          <a:prstGeom prst="rect">
            <a:avLst/>
          </a:prstGeom>
          <a:noFill/>
          <a:ln w="9525" cap="flat" cmpd="sng">
            <a:solidFill>
              <a:srgbClr val="434343"/>
            </a:solidFill>
            <a:prstDash val="solid"/>
            <a:round/>
            <a:headEnd type="none" w="sm" len="sm"/>
            <a:tailEnd type="none" w="sm" len="sm"/>
          </a:ln>
        </p:spPr>
      </p:pic>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fontScale="90000"/>
          </a:bodyPr>
          <a:lstStyle/>
          <a:p>
            <a:pPr marL="0" lvl="0" indent="0" algn="l" rtl="0">
              <a:lnSpc>
                <a:spcPct val="90000"/>
              </a:lnSpc>
              <a:spcBef>
                <a:spcPts val="0"/>
              </a:spcBef>
              <a:spcAft>
                <a:spcPts val="0"/>
              </a:spcAft>
              <a:buSzPts val="2800"/>
              <a:buNone/>
            </a:pPr>
            <a:r>
              <a:rPr lang="en-US" sz="2200" b="1"/>
              <a:t>Training of Trainers (ToT) for the Community-based Inclusive Development: Towards Sustainability</a:t>
            </a:r>
            <a:endParaRPr sz="2200" b="1"/>
          </a:p>
        </p:txBody>
      </p:sp>
      <p:sp>
        <p:nvSpPr>
          <p:cNvPr id="274" name="Google Shape;274;p20"/>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36525" algn="l" rtl="0">
              <a:lnSpc>
                <a:spcPct val="80000"/>
              </a:lnSpc>
              <a:spcBef>
                <a:spcPts val="0"/>
              </a:spcBef>
              <a:spcAft>
                <a:spcPts val="0"/>
              </a:spcAft>
              <a:buSzPts val="1300"/>
              <a:buChar char="•"/>
            </a:pPr>
            <a:r>
              <a:rPr lang="en-US" sz="1300"/>
              <a:t>Training of Trainers (ToT) for the Community-based Inclusive Development: Towards Sustainability. </a:t>
            </a:r>
            <a:r>
              <a:rPr lang="en-US" sz="1300" i="1"/>
              <a:t>Asia-Pacific Development Center on Disability (APCD)</a:t>
            </a:r>
            <a:r>
              <a:rPr lang="en-US" sz="1300"/>
              <a:t>. (2012).  </a:t>
            </a:r>
            <a:r>
              <a:rPr lang="en-US" sz="1300" u="sng">
                <a:solidFill>
                  <a:schemeClr val="hlink"/>
                </a:solidFill>
                <a:hlinkClick r:id="rId3"/>
              </a:rPr>
              <a:t>http://apcdfoundation.org/?q=system/files/CBID%20in%20Sep.pdf</a:t>
            </a:r>
            <a:endParaRPr sz="1300"/>
          </a:p>
          <a:p>
            <a:pPr marL="171450" lvl="0" indent="-136525" algn="l" rtl="0">
              <a:lnSpc>
                <a:spcPct val="80000"/>
              </a:lnSpc>
              <a:spcBef>
                <a:spcPts val="1000"/>
              </a:spcBef>
              <a:spcAft>
                <a:spcPts val="0"/>
              </a:spcAft>
              <a:buSzPts val="1300"/>
              <a:buChar char="•"/>
            </a:pPr>
            <a:r>
              <a:rPr lang="en-US" sz="1300"/>
              <a:t>This ToT program “is specially designed to strengthen and to promote an on-going application of the Community Based Rehabilitation (CBR) Guidelines in the areas of disability and development.” </a:t>
            </a:r>
            <a:endParaRPr sz="1300"/>
          </a:p>
          <a:p>
            <a:pPr marL="171450" lvl="0" indent="-136525" algn="l" rtl="0">
              <a:lnSpc>
                <a:spcPct val="80000"/>
              </a:lnSpc>
              <a:spcBef>
                <a:spcPts val="1000"/>
              </a:spcBef>
              <a:spcAft>
                <a:spcPts val="0"/>
              </a:spcAft>
              <a:buSzPts val="1300"/>
              <a:buChar char="•"/>
            </a:pPr>
            <a:r>
              <a:rPr lang="en-US" sz="1300"/>
              <a:t>“The launching of the CBR Guidelines in October 2010 serves as a crucial step forward to enhance CBR projects and to improve the quality of life of people with disabilities in the community.”</a:t>
            </a:r>
            <a:endParaRPr sz="1300"/>
          </a:p>
          <a:p>
            <a:pPr marL="171450" lvl="0" indent="-136525" algn="l" rtl="0">
              <a:lnSpc>
                <a:spcPct val="80000"/>
              </a:lnSpc>
              <a:spcBef>
                <a:spcPts val="1000"/>
              </a:spcBef>
              <a:spcAft>
                <a:spcPts val="1000"/>
              </a:spcAft>
              <a:buSzPts val="1300"/>
              <a:buChar char="•"/>
            </a:pPr>
            <a:r>
              <a:rPr lang="en-US" sz="1300"/>
              <a:t>“As such, the need for highly qualified CBID trainers has never been greater.” This guide is an example of a training resource.  </a:t>
            </a:r>
            <a:endParaRPr sz="1300"/>
          </a:p>
        </p:txBody>
      </p:sp>
      <p:pic>
        <p:nvPicPr>
          <p:cNvPr id="275" name="Google Shape;275;p20" descr="Screenshot image of the first slide of this report including title and photo of participants."/>
          <p:cNvPicPr preferRelativeResize="0"/>
          <p:nvPr/>
        </p:nvPicPr>
        <p:blipFill rotWithShape="1">
          <a:blip r:embed="rId4">
            <a:alphaModFix/>
          </a:blip>
          <a:srcRect l="23807"/>
          <a:stretch/>
        </p:blipFill>
        <p:spPr>
          <a:xfrm>
            <a:off x="25" y="0"/>
            <a:ext cx="3540225" cy="5063900"/>
          </a:xfrm>
          <a:prstGeom prst="rect">
            <a:avLst/>
          </a:prstGeom>
          <a:noFill/>
          <a:ln>
            <a:noFill/>
          </a:ln>
        </p:spPr>
      </p:pic>
      <p:cxnSp>
        <p:nvCxnSpPr>
          <p:cNvPr id="276" name="Google Shape;276;p20"/>
          <p:cNvCxnSpPr/>
          <p:nvPr/>
        </p:nvCxnSpPr>
        <p:spPr>
          <a:xfrm>
            <a:off x="3810701" y="1586338"/>
            <a:ext cx="4732020" cy="0"/>
          </a:xfrm>
          <a:prstGeom prst="straightConnector1">
            <a:avLst/>
          </a:prstGeom>
          <a:noFill/>
          <a:ln w="19050" cap="flat" cmpd="sng">
            <a:solidFill>
              <a:srgbClr val="F5FE01"/>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88328711f3_0_0"/>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4400"/>
              <a:buNone/>
            </a:pPr>
            <a:r>
              <a:rPr lang="en-US" sz="2500" b="1"/>
              <a:t>Spoon Foundation</a:t>
            </a:r>
            <a:endParaRPr sz="2500"/>
          </a:p>
        </p:txBody>
      </p:sp>
      <p:cxnSp>
        <p:nvCxnSpPr>
          <p:cNvPr id="283" name="Google Shape;283;g88328711f3_0_0"/>
          <p:cNvCxnSpPr/>
          <p:nvPr/>
        </p:nvCxnSpPr>
        <p:spPr>
          <a:xfrm>
            <a:off x="3810701" y="1586338"/>
            <a:ext cx="4731900" cy="0"/>
          </a:xfrm>
          <a:prstGeom prst="straightConnector1">
            <a:avLst/>
          </a:prstGeom>
          <a:noFill/>
          <a:ln w="19050" cap="flat" cmpd="sng">
            <a:solidFill>
              <a:srgbClr val="5D9BFF"/>
            </a:solidFill>
            <a:prstDash val="solid"/>
            <a:miter lim="800000"/>
            <a:headEnd type="none" w="sm" len="sm"/>
            <a:tailEnd type="none" w="sm" len="sm"/>
          </a:ln>
        </p:spPr>
      </p:cxnSp>
      <p:pic>
        <p:nvPicPr>
          <p:cNvPr id="285" name="Google Shape;285;g88328711f3_0_0" descr="Image of organization's logo, a spoon and a tiny heart."/>
          <p:cNvPicPr preferRelativeResize="0"/>
          <p:nvPr/>
        </p:nvPicPr>
        <p:blipFill rotWithShape="1">
          <a:blip r:embed="rId3">
            <a:alphaModFix/>
          </a:blip>
          <a:srcRect/>
          <a:stretch/>
        </p:blipFill>
        <p:spPr>
          <a:xfrm>
            <a:off x="192700" y="741112"/>
            <a:ext cx="3322875" cy="1431825"/>
          </a:xfrm>
          <a:prstGeom prst="rect">
            <a:avLst/>
          </a:prstGeom>
          <a:noFill/>
          <a:ln>
            <a:noFill/>
          </a:ln>
        </p:spPr>
      </p:pic>
      <p:sp>
        <p:nvSpPr>
          <p:cNvPr id="286" name="Google Shape;286;g88328711f3_0_0"/>
          <p:cNvSpPr txBox="1"/>
          <p:nvPr/>
        </p:nvSpPr>
        <p:spPr>
          <a:xfrm>
            <a:off x="371800" y="2302250"/>
            <a:ext cx="3054300" cy="66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u="sng">
                <a:solidFill>
                  <a:schemeClr val="accent5"/>
                </a:solidFill>
                <a:latin typeface="Calibri"/>
                <a:ea typeface="Calibri"/>
                <a:cs typeface="Calibri"/>
                <a:sym typeface="Calibri"/>
                <a:hlinkClick r:id="rId4"/>
              </a:rPr>
              <a:t>https://www.spoonfoundation.org/</a:t>
            </a:r>
            <a:endParaRPr sz="1500">
              <a:solidFill>
                <a:srgbClr val="333333"/>
              </a:solidFill>
              <a:highlight>
                <a:schemeClr val="lt1"/>
              </a:highlight>
              <a:latin typeface="Calibri"/>
              <a:ea typeface="Calibri"/>
              <a:cs typeface="Calibri"/>
              <a:sym typeface="Calibri"/>
            </a:endParaRPr>
          </a:p>
        </p:txBody>
      </p:sp>
      <p:sp>
        <p:nvSpPr>
          <p:cNvPr id="287" name="Google Shape;287;g88328711f3_0_0"/>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33350" algn="l" rtl="0">
              <a:lnSpc>
                <a:spcPct val="80000"/>
              </a:lnSpc>
              <a:spcBef>
                <a:spcPts val="0"/>
              </a:spcBef>
              <a:spcAft>
                <a:spcPts val="0"/>
              </a:spcAft>
              <a:buSzPts val="1200"/>
              <a:buChar char="•"/>
            </a:pPr>
            <a:r>
              <a:rPr lang="en-US" sz="1200"/>
              <a:t>SPOON designs tools and trainings specifically tailored to improve the lives of vulnerable children. They partner with local organizations and governments to spread their curriculum and methodology to trainers and caregivers. </a:t>
            </a:r>
            <a:endParaRPr sz="1200"/>
          </a:p>
          <a:p>
            <a:pPr marL="171450" lvl="0" indent="-139700" algn="l" rtl="0">
              <a:lnSpc>
                <a:spcPct val="80000"/>
              </a:lnSpc>
              <a:spcBef>
                <a:spcPts val="1000"/>
              </a:spcBef>
              <a:spcAft>
                <a:spcPts val="0"/>
              </a:spcAft>
              <a:buSzPts val="1200"/>
              <a:buChar char="•"/>
            </a:pPr>
            <a:r>
              <a:rPr lang="en-US" sz="1200"/>
              <a:t>They use distance learning, a Training-of-Trainers approach, and an app ‘Count Me In’, to build the capacity of caregivers in local communities and institutions in essential nutrition and feeding care. </a:t>
            </a:r>
            <a:endParaRPr sz="1200"/>
          </a:p>
          <a:p>
            <a:pPr marL="171450" lvl="0" indent="-139700" algn="l" rtl="0">
              <a:lnSpc>
                <a:spcPct val="80000"/>
              </a:lnSpc>
              <a:spcBef>
                <a:spcPts val="1000"/>
              </a:spcBef>
              <a:spcAft>
                <a:spcPts val="1000"/>
              </a:spcAft>
              <a:buSzPts val="1200"/>
              <a:buChar char="•"/>
            </a:pPr>
            <a:r>
              <a:rPr lang="en-US" sz="1200"/>
              <a:t>They advocate for policies, actions, and systems to sustain the impact of their work.</a:t>
            </a:r>
            <a:endParaRPr sz="1200"/>
          </a:p>
        </p:txBody>
      </p:sp>
      <p:pic>
        <p:nvPicPr>
          <p:cNvPr id="8"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1"/>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4400"/>
              <a:buNone/>
            </a:pPr>
            <a:r>
              <a:rPr lang="en-US" sz="2500" b="1"/>
              <a:t>UNICEF Education Kit Handbook Guidelines for Training of Trainers</a:t>
            </a:r>
            <a:endParaRPr sz="2500" b="1"/>
          </a:p>
        </p:txBody>
      </p:sp>
      <p:sp>
        <p:nvSpPr>
          <p:cNvPr id="293" name="Google Shape;293;p21"/>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lnSpcReduction="10000"/>
          </a:bodyPr>
          <a:lstStyle/>
          <a:p>
            <a:pPr marL="171450" lvl="0" indent="-133350" algn="l" rtl="0">
              <a:lnSpc>
                <a:spcPct val="80000"/>
              </a:lnSpc>
              <a:spcBef>
                <a:spcPts val="0"/>
              </a:spcBef>
              <a:spcAft>
                <a:spcPts val="0"/>
              </a:spcAft>
              <a:buSzPts val="1200"/>
              <a:buChar char="•"/>
            </a:pPr>
            <a:r>
              <a:rPr lang="en-US" sz="1200"/>
              <a:t>UNICEF Education Kit Handbook Guidelines for Training of Trainers. </a:t>
            </a:r>
            <a:r>
              <a:rPr lang="en-US" sz="1200" i="1"/>
              <a:t>UNICEF</a:t>
            </a:r>
            <a:r>
              <a:rPr lang="en-US" sz="1200"/>
              <a:t>. (2013). </a:t>
            </a:r>
            <a:r>
              <a:rPr lang="en-US" sz="1200" u="sng">
                <a:solidFill>
                  <a:schemeClr val="hlink"/>
                </a:solidFill>
                <a:hlinkClick r:id="rId3"/>
              </a:rPr>
              <a:t>https://www.unicef.org/supply/media/661/file/guidelines-for-training-of-trainers-education-UNICEF-kit-handbook.pdf</a:t>
            </a:r>
            <a:endParaRPr sz="1200"/>
          </a:p>
          <a:p>
            <a:pPr marL="171450" lvl="0" indent="-139700" algn="l" rtl="0">
              <a:lnSpc>
                <a:spcPct val="80000"/>
              </a:lnSpc>
              <a:spcBef>
                <a:spcPts val="1000"/>
              </a:spcBef>
              <a:spcAft>
                <a:spcPts val="0"/>
              </a:spcAft>
              <a:buSzPts val="1200"/>
              <a:buChar char="•"/>
            </a:pPr>
            <a:r>
              <a:rPr lang="en-US" sz="1200"/>
              <a:t>“This Handbook aims at providing training and curricular guidance related to existing pre-packaged materials or kits. It is intended to strengthen the impact of UNICEF from the initial first response of pedagogical supplies to one of fostering learning, growth and development.” </a:t>
            </a:r>
            <a:endParaRPr sz="1200"/>
          </a:p>
          <a:p>
            <a:pPr marL="171450" lvl="0" indent="-139700" algn="l" rtl="0">
              <a:lnSpc>
                <a:spcPct val="80000"/>
              </a:lnSpc>
              <a:spcBef>
                <a:spcPts val="1000"/>
              </a:spcBef>
              <a:spcAft>
                <a:spcPts val="0"/>
              </a:spcAft>
              <a:buSzPts val="1200"/>
              <a:buChar char="•"/>
            </a:pPr>
            <a:r>
              <a:rPr lang="en-US" sz="1200"/>
              <a:t>“With the Handbook, the education kits, and proper teacher training, it will be possible to extend the utility of the individual kits, improving the quality of the initial education response in BTS initiatives. </a:t>
            </a:r>
            <a:endParaRPr sz="1200"/>
          </a:p>
          <a:p>
            <a:pPr marL="514350" lvl="1" indent="-152400" algn="l" rtl="0">
              <a:lnSpc>
                <a:spcPct val="70000"/>
              </a:lnSpc>
              <a:spcBef>
                <a:spcPts val="1000"/>
              </a:spcBef>
              <a:spcAft>
                <a:spcPts val="0"/>
              </a:spcAft>
              <a:buSzPts val="1000"/>
              <a:buChar char="•"/>
            </a:pPr>
            <a:r>
              <a:rPr lang="en-US" sz="1000"/>
              <a:t>To provide curricular guidelines and instructions on how to use the teaching aids contained in the kits for teachers, caregivers and instructors working in emergency contexts. A printed copy of each curriculum is contained in the related kit. </a:t>
            </a:r>
            <a:endParaRPr sz="1000"/>
          </a:p>
          <a:p>
            <a:pPr marL="514350" lvl="1" indent="-152400" algn="l" rtl="0">
              <a:lnSpc>
                <a:spcPct val="70000"/>
              </a:lnSpc>
              <a:spcBef>
                <a:spcPts val="375"/>
              </a:spcBef>
              <a:spcAft>
                <a:spcPts val="0"/>
              </a:spcAft>
              <a:buSzPts val="1000"/>
              <a:buChar char="•"/>
            </a:pPr>
            <a:r>
              <a:rPr lang="en-US" sz="1000"/>
              <a:t>To provide training guidelines for the trainers involved in the emergency response.” </a:t>
            </a:r>
            <a:endParaRPr sz="1000"/>
          </a:p>
        </p:txBody>
      </p:sp>
      <p:pic>
        <p:nvPicPr>
          <p:cNvPr id="294" name="Google Shape;294;p21" descr="Screenshot image of the cover of this report."/>
          <p:cNvPicPr preferRelativeResize="0"/>
          <p:nvPr/>
        </p:nvPicPr>
        <p:blipFill rotWithShape="1">
          <a:blip r:embed="rId4">
            <a:alphaModFix/>
          </a:blip>
          <a:srcRect l="3832" r="628"/>
          <a:stretch/>
        </p:blipFill>
        <p:spPr>
          <a:xfrm>
            <a:off x="25" y="0"/>
            <a:ext cx="3525500" cy="5088150"/>
          </a:xfrm>
          <a:prstGeom prst="rect">
            <a:avLst/>
          </a:prstGeom>
          <a:noFill/>
          <a:ln>
            <a:noFill/>
          </a:ln>
        </p:spPr>
      </p:pic>
      <p:cxnSp>
        <p:nvCxnSpPr>
          <p:cNvPr id="295" name="Google Shape;295;p21"/>
          <p:cNvCxnSpPr/>
          <p:nvPr/>
        </p:nvCxnSpPr>
        <p:spPr>
          <a:xfrm>
            <a:off x="3810701" y="1586338"/>
            <a:ext cx="4732020" cy="0"/>
          </a:xfrm>
          <a:prstGeom prst="straightConnector1">
            <a:avLst/>
          </a:prstGeom>
          <a:noFill/>
          <a:ln w="19050" cap="flat" cmpd="sng">
            <a:solidFill>
              <a:srgbClr val="00D6F3"/>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100"/>
              <a:buNone/>
            </a:pPr>
            <a:r>
              <a:rPr lang="en-US" sz="2400" b="1"/>
              <a:t>Understanding the Training of Trainers Model </a:t>
            </a:r>
            <a:endParaRPr sz="2400" b="1"/>
          </a:p>
        </p:txBody>
      </p:sp>
      <p:sp>
        <p:nvSpPr>
          <p:cNvPr id="302" name="Google Shape;302;p3"/>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20650" algn="l" rtl="0">
              <a:lnSpc>
                <a:spcPct val="80000"/>
              </a:lnSpc>
              <a:spcBef>
                <a:spcPts val="0"/>
              </a:spcBef>
              <a:spcAft>
                <a:spcPts val="0"/>
              </a:spcAft>
              <a:buSzPts val="1200"/>
              <a:buChar char="•"/>
            </a:pPr>
            <a:r>
              <a:rPr lang="en-US" sz="1200"/>
              <a:t>Center for Disease Control. Understanding the Training of Trainers Model.  </a:t>
            </a:r>
            <a:r>
              <a:rPr lang="en-US" sz="1200" i="1"/>
              <a:t>National Center for Chronic Disease Prevention and Health Promotion</a:t>
            </a:r>
            <a:r>
              <a:rPr lang="en-US" sz="1200"/>
              <a:t>. (2019). </a:t>
            </a:r>
            <a:r>
              <a:rPr lang="en-US" sz="1200" u="sng">
                <a:solidFill>
                  <a:schemeClr val="hlink"/>
                </a:solidFill>
                <a:hlinkClick r:id="rId3"/>
              </a:rPr>
              <a:t>https://www.cdc.gov/healthyschools/professional_development/documents/17_279600_TrainersModel-FactSheet_v3_508Final.pdf</a:t>
            </a:r>
            <a:endParaRPr sz="1200"/>
          </a:p>
          <a:p>
            <a:pPr marL="171450" lvl="0" indent="-120650" algn="l" rtl="0">
              <a:lnSpc>
                <a:spcPct val="80000"/>
              </a:lnSpc>
              <a:spcBef>
                <a:spcPts val="1000"/>
              </a:spcBef>
              <a:spcAft>
                <a:spcPts val="0"/>
              </a:spcAft>
              <a:buSzPts val="1200"/>
              <a:buChar char="•"/>
            </a:pPr>
            <a:r>
              <a:rPr lang="en-US" sz="1200"/>
              <a:t>“The Training of Trainers (ToT) model is intended to engage master trainers in coaching new trainers that are less experienced with a particular topic or skill, or with training overall.”</a:t>
            </a:r>
            <a:endParaRPr sz="1200"/>
          </a:p>
          <a:p>
            <a:pPr marL="171450" lvl="0" indent="-120650" algn="l" rtl="0">
              <a:lnSpc>
                <a:spcPct val="80000"/>
              </a:lnSpc>
              <a:spcBef>
                <a:spcPts val="1000"/>
              </a:spcBef>
              <a:spcAft>
                <a:spcPts val="1000"/>
              </a:spcAft>
              <a:buSzPts val="1200"/>
              <a:buChar char="•"/>
            </a:pPr>
            <a:r>
              <a:rPr lang="en-US" sz="1200"/>
              <a:t>“This resource outlines goals, objectives, components, participation eligibility, resources and definitions for ToT.”</a:t>
            </a:r>
            <a:endParaRPr sz="1200"/>
          </a:p>
        </p:txBody>
      </p:sp>
      <p:pic>
        <p:nvPicPr>
          <p:cNvPr id="303" name="Google Shape;303;p3" descr="Screenshot image of page one of this resource."/>
          <p:cNvPicPr preferRelativeResize="0"/>
          <p:nvPr/>
        </p:nvPicPr>
        <p:blipFill rotWithShape="1">
          <a:blip r:embed="rId4">
            <a:alphaModFix/>
          </a:blip>
          <a:srcRect l="1574" r="10641"/>
          <a:stretch/>
        </p:blipFill>
        <p:spPr>
          <a:xfrm>
            <a:off x="-9" y="7"/>
            <a:ext cx="3476678" cy="5017661"/>
          </a:xfrm>
          <a:prstGeom prst="rect">
            <a:avLst/>
          </a:prstGeom>
          <a:noFill/>
          <a:ln>
            <a:noFill/>
          </a:ln>
        </p:spPr>
      </p:pic>
      <p:cxnSp>
        <p:nvCxnSpPr>
          <p:cNvPr id="304" name="Google Shape;304;p3"/>
          <p:cNvCxnSpPr/>
          <p:nvPr/>
        </p:nvCxnSpPr>
        <p:spPr>
          <a:xfrm>
            <a:off x="3810701" y="1586338"/>
            <a:ext cx="4732020" cy="0"/>
          </a:xfrm>
          <a:prstGeom prst="straightConnector1">
            <a:avLst/>
          </a:prstGeom>
          <a:noFill/>
          <a:ln w="19050" cap="flat" cmpd="sng">
            <a:solidFill>
              <a:srgbClr val="FAAA2B"/>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2"/>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400"/>
              <a:buNone/>
            </a:pPr>
            <a:r>
              <a:rPr lang="en-US" sz="2500" b="1"/>
              <a:t>WHO QualityRights Tool Kit</a:t>
            </a:r>
            <a:endParaRPr sz="2500"/>
          </a:p>
        </p:txBody>
      </p:sp>
      <p:sp>
        <p:nvSpPr>
          <p:cNvPr id="311" name="Google Shape;311;p22"/>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33350" algn="l" rtl="0">
              <a:lnSpc>
                <a:spcPct val="80000"/>
              </a:lnSpc>
              <a:spcBef>
                <a:spcPts val="0"/>
              </a:spcBef>
              <a:spcAft>
                <a:spcPts val="0"/>
              </a:spcAft>
              <a:buSzPts val="1200"/>
              <a:buChar char="•"/>
            </a:pPr>
            <a:r>
              <a:rPr lang="en-US" sz="1200"/>
              <a:t>WHO QualityRights Tool Kit.</a:t>
            </a:r>
            <a:r>
              <a:rPr lang="en-US" sz="1200" i="1"/>
              <a:t> WHO</a:t>
            </a:r>
            <a:r>
              <a:rPr lang="en-US" sz="1200"/>
              <a:t>. (2012). </a:t>
            </a:r>
            <a:r>
              <a:rPr lang="en-US" sz="1200" u="sng">
                <a:solidFill>
                  <a:schemeClr val="hlink"/>
                </a:solidFill>
                <a:hlinkClick r:id="rId3"/>
              </a:rPr>
              <a:t> https://www.who.int/mental_health/publications/QualityRights_toolkit/en/</a:t>
            </a:r>
            <a:endParaRPr sz="1200"/>
          </a:p>
          <a:p>
            <a:pPr marL="171450" lvl="0" indent="-139700" algn="l" rtl="0">
              <a:lnSpc>
                <a:spcPct val="80000"/>
              </a:lnSpc>
              <a:spcBef>
                <a:spcPts val="1000"/>
              </a:spcBef>
              <a:spcAft>
                <a:spcPts val="0"/>
              </a:spcAft>
              <a:buSzPts val="1200"/>
              <a:buChar char="•"/>
            </a:pPr>
            <a:r>
              <a:rPr lang="en-US" sz="1200"/>
              <a:t>“The WHO QualityRights tool kit provides countries with practical information and tools for assessing and improving quality and human rights standards in mental health and social care facilities.”</a:t>
            </a:r>
            <a:endParaRPr sz="1200"/>
          </a:p>
          <a:p>
            <a:pPr marL="171450" lvl="0" indent="-139700" algn="l" rtl="0">
              <a:lnSpc>
                <a:spcPct val="80000"/>
              </a:lnSpc>
              <a:spcBef>
                <a:spcPts val="1000"/>
              </a:spcBef>
              <a:spcAft>
                <a:spcPts val="0"/>
              </a:spcAft>
              <a:buSzPts val="1200"/>
              <a:buChar char="•"/>
            </a:pPr>
            <a:r>
              <a:rPr lang="en-US" sz="1200"/>
              <a:t>“The Toolkit is based on the United Nations Convention on the Rights of Persons with Disabilities. The tool kit is designed for use in low-, middle- and high-income countries.”</a:t>
            </a:r>
            <a:endParaRPr sz="1200"/>
          </a:p>
          <a:p>
            <a:pPr marL="171450" lvl="0" indent="-139700" algn="l" rtl="0">
              <a:lnSpc>
                <a:spcPct val="80000"/>
              </a:lnSpc>
              <a:spcBef>
                <a:spcPts val="1000"/>
              </a:spcBef>
              <a:spcAft>
                <a:spcPts val="0"/>
              </a:spcAft>
              <a:buSzPts val="1200"/>
              <a:buChar char="•"/>
            </a:pPr>
            <a:r>
              <a:rPr lang="en-US" sz="1200"/>
              <a:t>“It provides practical guidance on: </a:t>
            </a:r>
            <a:endParaRPr sz="1200"/>
          </a:p>
          <a:p>
            <a:pPr marL="514350" lvl="1" indent="-152400" algn="l" rtl="0">
              <a:lnSpc>
                <a:spcPct val="80000"/>
              </a:lnSpc>
              <a:spcBef>
                <a:spcPts val="1000"/>
              </a:spcBef>
              <a:spcAft>
                <a:spcPts val="0"/>
              </a:spcAft>
              <a:buSzPts val="1000"/>
              <a:buChar char="•"/>
            </a:pPr>
            <a:r>
              <a:rPr lang="en-US" sz="1000"/>
              <a:t>The human rights and quality standards that should be respected, protected and fulfilled in both inpatient and outpatient mental health and social care facilities; </a:t>
            </a:r>
            <a:endParaRPr sz="1000"/>
          </a:p>
          <a:p>
            <a:pPr marL="514350" lvl="1" indent="-152400" algn="l" rtl="0">
              <a:lnSpc>
                <a:spcPct val="80000"/>
              </a:lnSpc>
              <a:spcBef>
                <a:spcPts val="375"/>
              </a:spcBef>
              <a:spcAft>
                <a:spcPts val="0"/>
              </a:spcAft>
              <a:buSzPts val="1000"/>
              <a:buChar char="•"/>
            </a:pPr>
            <a:r>
              <a:rPr lang="en-US" sz="1000"/>
              <a:t>Preparing for and conducting a comprehensive assessment of facilities; and </a:t>
            </a:r>
            <a:endParaRPr sz="1000"/>
          </a:p>
          <a:p>
            <a:pPr marL="514350" lvl="1" indent="-152400" algn="l" rtl="0">
              <a:lnSpc>
                <a:spcPct val="80000"/>
              </a:lnSpc>
              <a:spcBef>
                <a:spcPts val="375"/>
              </a:spcBef>
              <a:spcAft>
                <a:spcPts val="0"/>
              </a:spcAft>
              <a:buSzPts val="1000"/>
              <a:buChar char="•"/>
            </a:pPr>
            <a:r>
              <a:rPr lang="en-US" sz="1000"/>
              <a:t>Reporting findings and making appropriate recommendations based on the assessment.”</a:t>
            </a:r>
            <a:endParaRPr sz="1000"/>
          </a:p>
        </p:txBody>
      </p:sp>
      <p:pic>
        <p:nvPicPr>
          <p:cNvPr id="312" name="Google Shape;312;p22" descr="Screenshot image of the cover of this toolkit resource."/>
          <p:cNvPicPr preferRelativeResize="0"/>
          <p:nvPr/>
        </p:nvPicPr>
        <p:blipFill rotWithShape="1">
          <a:blip r:embed="rId4">
            <a:alphaModFix/>
          </a:blip>
          <a:srcRect l="444" r="3338"/>
          <a:stretch/>
        </p:blipFill>
        <p:spPr>
          <a:xfrm>
            <a:off x="16" y="7"/>
            <a:ext cx="3476678" cy="5040715"/>
          </a:xfrm>
          <a:prstGeom prst="rect">
            <a:avLst/>
          </a:prstGeom>
          <a:noFill/>
          <a:ln>
            <a:noFill/>
          </a:ln>
        </p:spPr>
      </p:pic>
      <p:cxnSp>
        <p:nvCxnSpPr>
          <p:cNvPr id="313" name="Google Shape;313;p22"/>
          <p:cNvCxnSpPr/>
          <p:nvPr/>
        </p:nvCxnSpPr>
        <p:spPr>
          <a:xfrm>
            <a:off x="3810701" y="1586338"/>
            <a:ext cx="4732020" cy="0"/>
          </a:xfrm>
          <a:prstGeom prst="straightConnector1">
            <a:avLst/>
          </a:prstGeom>
          <a:noFill/>
          <a:ln w="19050" cap="flat" cmpd="sng">
            <a:solidFill>
              <a:srgbClr val="F3FE00"/>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8a1cbba131_0_9"/>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3100"/>
              <a:buNone/>
            </a:pPr>
            <a:r>
              <a:rPr lang="en-US" sz="2200" b="1"/>
              <a:t>A Guide for Community Health Workers Supporting Children with Disabilities</a:t>
            </a:r>
            <a:endParaRPr sz="2200" b="1"/>
          </a:p>
        </p:txBody>
      </p:sp>
      <p:sp>
        <p:nvSpPr>
          <p:cNvPr id="83" name="Google Shape;83;g8a1cbba131_0_9"/>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71450" algn="l" rtl="0">
              <a:lnSpc>
                <a:spcPct val="80000"/>
              </a:lnSpc>
              <a:spcBef>
                <a:spcPts val="0"/>
              </a:spcBef>
              <a:spcAft>
                <a:spcPts val="0"/>
              </a:spcAft>
              <a:buSzPts val="1600"/>
              <a:buChar char="•"/>
            </a:pPr>
            <a:r>
              <a:rPr lang="en-US" sz="1200"/>
              <a:t>Adams, M., Gericke, T., Hiscock, D., &amp; Divan, G. (Eds.). A Guide for Community Health Workers Supporting Children with Disabilities. (2014).  </a:t>
            </a:r>
            <a:r>
              <a:rPr lang="en-US" sz="1200" u="sng">
                <a:solidFill>
                  <a:schemeClr val="hlink"/>
                </a:solidFill>
                <a:hlinkClick r:id="rId3"/>
              </a:rPr>
              <a:t>https://www.maits.org.uk/wp-content/uploads/2016/09/MAITS_CW_Manual_FINAL_REV_HiRes.1-24.pdf</a:t>
            </a:r>
            <a:r>
              <a:rPr lang="en-US" sz="1200"/>
              <a:t> </a:t>
            </a:r>
            <a:endParaRPr/>
          </a:p>
          <a:p>
            <a:pPr marL="171450" lvl="0" indent="-171450" algn="l" rtl="0">
              <a:lnSpc>
                <a:spcPct val="80000"/>
              </a:lnSpc>
              <a:spcBef>
                <a:spcPts val="1000"/>
              </a:spcBef>
              <a:spcAft>
                <a:spcPts val="0"/>
              </a:spcAft>
              <a:buSzPts val="1600"/>
              <a:buChar char="•"/>
            </a:pPr>
            <a:r>
              <a:rPr lang="en-US" sz="1200"/>
              <a:t>“This resource is to be used as a guide for Community Health Workers (CHWs) to support parents in promoting the development and independence of their child with neurodevelopmental disabilities.”</a:t>
            </a:r>
            <a:endParaRPr/>
          </a:p>
          <a:p>
            <a:pPr marL="171450" lvl="0" indent="-171450" algn="l" rtl="0">
              <a:lnSpc>
                <a:spcPct val="80000"/>
              </a:lnSpc>
              <a:spcBef>
                <a:spcPts val="1000"/>
              </a:spcBef>
              <a:spcAft>
                <a:spcPts val="0"/>
              </a:spcAft>
              <a:buSzPts val="1600"/>
              <a:buChar char="•"/>
            </a:pPr>
            <a:r>
              <a:rPr lang="en-US" sz="1200"/>
              <a:t>“This resource places the emphasis on promoting activity and participation in a child’s daily life activities.”</a:t>
            </a:r>
            <a:endParaRPr/>
          </a:p>
          <a:p>
            <a:pPr marL="171450" lvl="0" indent="-171450" algn="l" rtl="0">
              <a:lnSpc>
                <a:spcPct val="80000"/>
              </a:lnSpc>
              <a:spcBef>
                <a:spcPts val="1000"/>
              </a:spcBef>
              <a:spcAft>
                <a:spcPts val="1000"/>
              </a:spcAft>
              <a:buSzPts val="1600"/>
              <a:buChar char="•"/>
            </a:pPr>
            <a:r>
              <a:rPr lang="en-US" sz="1200"/>
              <a:t>“As such, this manual provides ideas on how to support the child during activities of daily living – taking particular account of their physical and communication abilities and needs – and does not include hands-on rehabilitation techniques that focus on specific impairments. It does however provide guidance on overall management and prevention of further disability.”</a:t>
            </a:r>
            <a:endParaRPr/>
          </a:p>
        </p:txBody>
      </p:sp>
      <p:pic>
        <p:nvPicPr>
          <p:cNvPr id="84" name="Google Shape;84;g8a1cbba131_0_9" descr="Screenshot image of the cover of this training resource."/>
          <p:cNvPicPr preferRelativeResize="0"/>
          <p:nvPr/>
        </p:nvPicPr>
        <p:blipFill rotWithShape="1">
          <a:blip r:embed="rId4">
            <a:alphaModFix/>
          </a:blip>
          <a:srcRect l="3437"/>
          <a:stretch/>
        </p:blipFill>
        <p:spPr>
          <a:xfrm>
            <a:off x="16" y="8"/>
            <a:ext cx="3476678" cy="4748726"/>
          </a:xfrm>
          <a:prstGeom prst="rect">
            <a:avLst/>
          </a:prstGeom>
          <a:noFill/>
          <a:ln>
            <a:noFill/>
          </a:ln>
        </p:spPr>
      </p:pic>
      <p:cxnSp>
        <p:nvCxnSpPr>
          <p:cNvPr id="85" name="Google Shape;85;g8a1cbba131_0_9"/>
          <p:cNvCxnSpPr/>
          <p:nvPr/>
        </p:nvCxnSpPr>
        <p:spPr>
          <a:xfrm>
            <a:off x="3810701" y="1586338"/>
            <a:ext cx="4731900" cy="0"/>
          </a:xfrm>
          <a:prstGeom prst="straightConnector1">
            <a:avLst/>
          </a:prstGeom>
          <a:noFill/>
          <a:ln w="19050" cap="flat" cmpd="sng">
            <a:solidFill>
              <a:srgbClr val="D4A863"/>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fontScale="90000"/>
          </a:bodyPr>
          <a:lstStyle/>
          <a:p>
            <a:pPr marL="0" lvl="0" indent="0" algn="l" rtl="0">
              <a:lnSpc>
                <a:spcPct val="90000"/>
              </a:lnSpc>
              <a:spcBef>
                <a:spcPts val="0"/>
              </a:spcBef>
              <a:spcAft>
                <a:spcPts val="0"/>
              </a:spcAft>
              <a:buSzPts val="2800"/>
              <a:buNone/>
            </a:pPr>
            <a:r>
              <a:rPr lang="en-US" sz="2200" b="1"/>
              <a:t>Cambodia Situational Analysis of the Education of Children with Disabilities in Cambodia Report</a:t>
            </a:r>
            <a:endParaRPr sz="2200" b="1"/>
          </a:p>
        </p:txBody>
      </p:sp>
      <p:sp>
        <p:nvSpPr>
          <p:cNvPr id="92" name="Google Shape;92;p14"/>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lnSpcReduction="10000"/>
          </a:bodyPr>
          <a:lstStyle/>
          <a:p>
            <a:pPr marL="171450" lvl="0" indent="-139700" algn="l" rtl="0">
              <a:lnSpc>
                <a:spcPct val="80000"/>
              </a:lnSpc>
              <a:spcBef>
                <a:spcPts val="0"/>
              </a:spcBef>
              <a:spcAft>
                <a:spcPts val="0"/>
              </a:spcAft>
              <a:buSzPts val="1200"/>
              <a:buChar char="•"/>
            </a:pPr>
            <a:r>
              <a:rPr lang="en-US" sz="1200"/>
              <a:t>All Children Reading - Asia: Cambodia Technical Assistance for Coordination and Collaboration in Early Grade Reading. (2018). </a:t>
            </a:r>
            <a:r>
              <a:rPr lang="en-US" sz="1200" u="sng">
                <a:solidFill>
                  <a:schemeClr val="hlink"/>
                </a:solidFill>
                <a:hlinkClick r:id="rId3"/>
              </a:rPr>
              <a:t> h</a:t>
            </a:r>
            <a:r>
              <a:rPr lang="en-US" sz="1200" u="sng">
                <a:solidFill>
                  <a:schemeClr val="hlink"/>
                </a:solidFill>
                <a:hlinkClick r:id="rId3"/>
              </a:rPr>
              <a:t>ttps://ierc-publicfiles.s3.amazonaws.com/public/resources/ACR-Cambodia_Final%20Cambodia%20Disabilty%20Situation%20Analysis%20Report.pdf</a:t>
            </a:r>
            <a:endParaRPr sz="1200"/>
          </a:p>
          <a:p>
            <a:pPr marL="171450" lvl="0" indent="-139700" algn="l" rtl="0">
              <a:lnSpc>
                <a:spcPct val="80000"/>
              </a:lnSpc>
              <a:spcBef>
                <a:spcPts val="1000"/>
              </a:spcBef>
              <a:spcAft>
                <a:spcPts val="0"/>
              </a:spcAft>
              <a:buSzPts val="1200"/>
              <a:buChar char="•"/>
            </a:pPr>
            <a:r>
              <a:rPr lang="en-US" sz="1200"/>
              <a:t>“To ground All Children Reading-Cambodia’s inclusive education programming, a situational analysis of the education of children with disabilities in Cambodia was conducted from November 2017 to February 2018.”</a:t>
            </a:r>
            <a:endParaRPr sz="1200"/>
          </a:p>
          <a:p>
            <a:pPr marL="171450" lvl="0" indent="-139700" algn="l" rtl="0">
              <a:lnSpc>
                <a:spcPct val="80000"/>
              </a:lnSpc>
              <a:spcBef>
                <a:spcPts val="1000"/>
              </a:spcBef>
              <a:spcAft>
                <a:spcPts val="0"/>
              </a:spcAft>
              <a:buSzPts val="1200"/>
              <a:buChar char="•"/>
            </a:pPr>
            <a:r>
              <a:rPr lang="en-US" sz="1200"/>
              <a:t>This document provides an analysis, presenting ten key findings, and provides several recommendations based on a significant multimodal assessment gathered through research, interviews and professional organizations. </a:t>
            </a:r>
            <a:endParaRPr sz="1200"/>
          </a:p>
          <a:p>
            <a:pPr marL="171450" lvl="0" indent="-139700" algn="l" rtl="0">
              <a:lnSpc>
                <a:spcPct val="80000"/>
              </a:lnSpc>
              <a:spcBef>
                <a:spcPts val="1000"/>
              </a:spcBef>
              <a:spcAft>
                <a:spcPts val="1000"/>
              </a:spcAft>
              <a:buSzPts val="1200"/>
              <a:buChar char="•"/>
            </a:pPr>
            <a:r>
              <a:rPr lang="en-US" sz="1200"/>
              <a:t>“The Special Education Department (SED) of the Ministry of Education, Youth and Sport (MoEYS) and the Cambodian Disabled People’s Organization (CDPO) were key partners throughout the situational analysis.”</a:t>
            </a:r>
            <a:endParaRPr sz="1200"/>
          </a:p>
        </p:txBody>
      </p:sp>
      <p:pic>
        <p:nvPicPr>
          <p:cNvPr id="93" name="Google Shape;93;p14" descr="Screenshot image of the cover of this report."/>
          <p:cNvPicPr preferRelativeResize="0"/>
          <p:nvPr/>
        </p:nvPicPr>
        <p:blipFill rotWithShape="1">
          <a:blip r:embed="rId4">
            <a:alphaModFix/>
          </a:blip>
          <a:srcRect l="8865" r="7167"/>
          <a:stretch/>
        </p:blipFill>
        <p:spPr>
          <a:xfrm>
            <a:off x="16" y="-15360"/>
            <a:ext cx="3476678" cy="5071452"/>
          </a:xfrm>
          <a:prstGeom prst="rect">
            <a:avLst/>
          </a:prstGeom>
          <a:noFill/>
          <a:ln>
            <a:noFill/>
          </a:ln>
        </p:spPr>
      </p:pic>
      <p:cxnSp>
        <p:nvCxnSpPr>
          <p:cNvPr id="94" name="Google Shape;94;p14"/>
          <p:cNvCxnSpPr/>
          <p:nvPr/>
        </p:nvCxnSpPr>
        <p:spPr>
          <a:xfrm>
            <a:off x="3810701" y="1586338"/>
            <a:ext cx="4732020" cy="0"/>
          </a:xfrm>
          <a:prstGeom prst="straightConnector1">
            <a:avLst/>
          </a:prstGeom>
          <a:noFill/>
          <a:ln w="19050" cap="flat" cmpd="sng">
            <a:solidFill>
              <a:srgbClr val="448DE1"/>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88328711f3_0_58"/>
          <p:cNvSpPr txBox="1">
            <a:spLocks noGrp="1"/>
          </p:cNvSpPr>
          <p:nvPr>
            <p:ph type="title"/>
          </p:nvPr>
        </p:nvSpPr>
        <p:spPr>
          <a:xfrm>
            <a:off x="3724073" y="471951"/>
            <a:ext cx="4939800" cy="9645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SzPts val="2800"/>
              <a:buNone/>
            </a:pPr>
            <a:r>
              <a:rPr lang="en-US" sz="2200" b="1"/>
              <a:t>Care and Support of Children with Disabilities: Training of Trainers</a:t>
            </a:r>
            <a:endParaRPr sz="2200"/>
          </a:p>
        </p:txBody>
      </p:sp>
      <p:sp>
        <p:nvSpPr>
          <p:cNvPr id="101" name="Google Shape;101;g88328711f3_0_58"/>
          <p:cNvSpPr txBox="1">
            <a:spLocks noGrp="1"/>
          </p:cNvSpPr>
          <p:nvPr>
            <p:ph type="body" idx="1"/>
          </p:nvPr>
        </p:nvSpPr>
        <p:spPr>
          <a:xfrm>
            <a:off x="3724074" y="1828801"/>
            <a:ext cx="4939800" cy="2839200"/>
          </a:xfrm>
          <a:prstGeom prst="rect">
            <a:avLst/>
          </a:prstGeom>
          <a:noFill/>
          <a:ln>
            <a:noFill/>
          </a:ln>
        </p:spPr>
        <p:txBody>
          <a:bodyPr spcFirstLastPara="1" wrap="square" lIns="68550" tIns="34275" rIns="68550" bIns="34275" anchor="t" anchorCtr="0">
            <a:noAutofit/>
          </a:bodyPr>
          <a:lstStyle/>
          <a:p>
            <a:pPr marL="171450" lvl="0" indent="-136525" algn="l" rtl="0">
              <a:lnSpc>
                <a:spcPct val="80000"/>
              </a:lnSpc>
              <a:spcBef>
                <a:spcPts val="0"/>
              </a:spcBef>
              <a:spcAft>
                <a:spcPts val="0"/>
              </a:spcAft>
              <a:buSzPts val="1300"/>
              <a:buChar char="•"/>
            </a:pPr>
            <a:r>
              <a:rPr lang="en-US" sz="1300"/>
              <a:t>Zambia ‘Care and Support of Children with Disabilities’ Training of Trainers in collaboration by </a:t>
            </a:r>
            <a:r>
              <a:rPr lang="en-US" sz="1300" i="1"/>
              <a:t>GHR Foundation, CMMB Zambia &amp; Saint Catherine University</a:t>
            </a:r>
            <a:r>
              <a:rPr lang="en-US" sz="1300"/>
              <a:t> (</a:t>
            </a:r>
            <a:r>
              <a:rPr lang="en-US" sz="13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2019</a:t>
            </a:r>
            <a:r>
              <a:rPr lang="en-US" sz="1300"/>
              <a:t>). For more information on this resource, email </a:t>
            </a:r>
            <a:r>
              <a:rPr lang="en-US" sz="1300" u="sng">
                <a:solidFill>
                  <a:schemeClr val="hlink"/>
                </a:solidFill>
                <a:hlinkClick r:id="rId3"/>
              </a:rPr>
              <a:t>info@ds-international.org</a:t>
            </a:r>
            <a:endParaRPr sz="1300"/>
          </a:p>
          <a:p>
            <a:pPr marL="171450" lvl="0" indent="-136525" algn="l" rtl="0">
              <a:lnSpc>
                <a:spcPct val="80000"/>
              </a:lnSpc>
              <a:spcBef>
                <a:spcPts val="1000"/>
              </a:spcBef>
              <a:spcAft>
                <a:spcPts val="1000"/>
              </a:spcAft>
              <a:buSzPts val="1300"/>
              <a:buChar char="•"/>
            </a:pPr>
            <a:r>
              <a:rPr lang="en-US" sz="1300"/>
              <a:t>The goal of this Training of Trainers (TOT) process is to give new trainers the background knowledge, skills, and practical experience to provide this Kusamala+ disability training to community health workers who work directly with families and their children with disabilities in the community.</a:t>
            </a:r>
            <a:endParaRPr sz="1300"/>
          </a:p>
        </p:txBody>
      </p:sp>
      <p:cxnSp>
        <p:nvCxnSpPr>
          <p:cNvPr id="102" name="Google Shape;102;g88328711f3_0_58"/>
          <p:cNvCxnSpPr/>
          <p:nvPr/>
        </p:nvCxnSpPr>
        <p:spPr>
          <a:xfrm>
            <a:off x="3810701" y="1586338"/>
            <a:ext cx="4731900" cy="0"/>
          </a:xfrm>
          <a:prstGeom prst="straightConnector1">
            <a:avLst/>
          </a:prstGeom>
          <a:noFill/>
          <a:ln w="19050" cap="flat" cmpd="sng">
            <a:solidFill>
              <a:srgbClr val="FFB140"/>
            </a:solidFill>
            <a:prstDash val="solid"/>
            <a:miter lim="800000"/>
            <a:headEnd type="none" w="sm" len="sm"/>
            <a:tailEnd type="none" w="sm" len="sm"/>
          </a:ln>
        </p:spPr>
      </p:cxnSp>
      <p:pic>
        <p:nvPicPr>
          <p:cNvPr id="104" name="Google Shape;104;g88328711f3_0_58" descr="Screenshot image of the cover of the manual of this training resource."/>
          <p:cNvPicPr preferRelativeResize="0"/>
          <p:nvPr/>
        </p:nvPicPr>
        <p:blipFill>
          <a:blip r:embed="rId4">
            <a:alphaModFix/>
          </a:blip>
          <a:stretch>
            <a:fillRect/>
          </a:stretch>
        </p:blipFill>
        <p:spPr>
          <a:xfrm>
            <a:off x="99500" y="218875"/>
            <a:ext cx="3491300" cy="4546550"/>
          </a:xfrm>
          <a:prstGeom prst="rect">
            <a:avLst/>
          </a:prstGeom>
          <a:noFill/>
          <a:ln w="9525" cap="flat" cmpd="sng">
            <a:solidFill>
              <a:srgbClr val="434343"/>
            </a:solidFill>
            <a:prstDash val="solid"/>
            <a:round/>
            <a:headEnd type="none" w="sm" len="sm"/>
            <a:tailEnd type="none" w="sm" len="sm"/>
          </a:ln>
        </p:spPr>
      </p:pic>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100"/>
              <a:buNone/>
            </a:pPr>
            <a:r>
              <a:rPr lang="en-US" sz="2400" b="1"/>
              <a:t>Data for the Sustainable Development Goals</a:t>
            </a:r>
            <a:endParaRPr sz="2400" b="1"/>
          </a:p>
        </p:txBody>
      </p:sp>
      <p:sp>
        <p:nvSpPr>
          <p:cNvPr id="110" name="Google Shape;110;p4"/>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39700" algn="l" rtl="0">
              <a:lnSpc>
                <a:spcPct val="80000"/>
              </a:lnSpc>
              <a:spcBef>
                <a:spcPts val="0"/>
              </a:spcBef>
              <a:spcAft>
                <a:spcPts val="0"/>
              </a:spcAft>
              <a:buSzPts val="1300"/>
              <a:buChar char="•"/>
            </a:pPr>
            <a:r>
              <a:rPr lang="en-US" sz="1300"/>
              <a:t>Data for the Sustainable Development Goals. </a:t>
            </a:r>
            <a:r>
              <a:rPr lang="en-US" sz="1300" i="1"/>
              <a:t>UNESCO UIS</a:t>
            </a:r>
            <a:r>
              <a:rPr lang="en-US" sz="1300"/>
              <a:t>. (2020). </a:t>
            </a:r>
            <a:r>
              <a:rPr lang="en-US" sz="1300" i="1"/>
              <a:t> </a:t>
            </a:r>
            <a:r>
              <a:rPr lang="en-US" sz="1300" u="sng">
                <a:solidFill>
                  <a:schemeClr val="hlink"/>
                </a:solidFill>
                <a:hlinkClick r:id="rId3"/>
              </a:rPr>
              <a:t>http://uis.unesco.org/</a:t>
            </a:r>
            <a:endParaRPr sz="1300"/>
          </a:p>
          <a:p>
            <a:pPr marL="171450" lvl="0" indent="-139700" algn="l" rtl="0">
              <a:lnSpc>
                <a:spcPct val="80000"/>
              </a:lnSpc>
              <a:spcBef>
                <a:spcPts val="1000"/>
              </a:spcBef>
              <a:spcAft>
                <a:spcPts val="0"/>
              </a:spcAft>
              <a:buSzPts val="1300"/>
              <a:buChar char="•"/>
            </a:pPr>
            <a:r>
              <a:rPr lang="en-US" sz="1300"/>
              <a:t>“The UNESCO Institute for Statistics (UIS) is the official and trusted source of internationally-comparable data on education, science, culture and communication.” </a:t>
            </a:r>
            <a:endParaRPr sz="1300"/>
          </a:p>
          <a:p>
            <a:pPr marL="171450" lvl="0" indent="-139700" algn="l" rtl="0">
              <a:lnSpc>
                <a:spcPct val="80000"/>
              </a:lnSpc>
              <a:spcBef>
                <a:spcPts val="1000"/>
              </a:spcBef>
              <a:spcAft>
                <a:spcPts val="0"/>
              </a:spcAft>
              <a:buSzPts val="1300"/>
              <a:buChar char="•"/>
            </a:pPr>
            <a:r>
              <a:rPr lang="en-US" sz="1300"/>
              <a:t>“As the official statistical agency of UNESCO, the UIS produces a wide range of state-of-the-art databases to fuel the policies and investments needed to transform lives and propel the world towards its development goals.”</a:t>
            </a:r>
            <a:endParaRPr sz="1300"/>
          </a:p>
          <a:p>
            <a:pPr marL="171450" lvl="0" indent="-139700" algn="l" rtl="0">
              <a:lnSpc>
                <a:spcPct val="80000"/>
              </a:lnSpc>
              <a:spcBef>
                <a:spcPts val="1000"/>
              </a:spcBef>
              <a:spcAft>
                <a:spcPts val="1000"/>
              </a:spcAft>
              <a:buSzPts val="1300"/>
              <a:buChar char="•"/>
            </a:pPr>
            <a:r>
              <a:rPr lang="en-US" sz="1300"/>
              <a:t>“The UIS provides free access to data for all UNESCO countries and regional groupings from 1970 to the most recent year available.”</a:t>
            </a:r>
            <a:endParaRPr sz="1300"/>
          </a:p>
        </p:txBody>
      </p:sp>
      <p:pic>
        <p:nvPicPr>
          <p:cNvPr id="111" name="Google Shape;111;p4" descr="Screenshot image of a portion of this webpage resource, showing young children sitting and listening."/>
          <p:cNvPicPr preferRelativeResize="0"/>
          <p:nvPr/>
        </p:nvPicPr>
        <p:blipFill rotWithShape="1">
          <a:blip r:embed="rId4">
            <a:alphaModFix/>
          </a:blip>
          <a:srcRect l="45259" r="22972" b="1"/>
          <a:stretch/>
        </p:blipFill>
        <p:spPr>
          <a:xfrm>
            <a:off x="16" y="7"/>
            <a:ext cx="3476678" cy="5044715"/>
          </a:xfrm>
          <a:prstGeom prst="rect">
            <a:avLst/>
          </a:prstGeom>
          <a:noFill/>
          <a:ln>
            <a:noFill/>
          </a:ln>
        </p:spPr>
      </p:pic>
      <p:cxnSp>
        <p:nvCxnSpPr>
          <p:cNvPr id="112" name="Google Shape;112;p4"/>
          <p:cNvCxnSpPr/>
          <p:nvPr/>
        </p:nvCxnSpPr>
        <p:spPr>
          <a:xfrm>
            <a:off x="3810701" y="1586338"/>
            <a:ext cx="4732020" cy="0"/>
          </a:xfrm>
          <a:prstGeom prst="straightConnector1">
            <a:avLst/>
          </a:prstGeom>
          <a:noFill/>
          <a:ln w="19050" cap="flat" cmpd="sng">
            <a:solidFill>
              <a:srgbClr val="78C1D3"/>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fontScale="90000"/>
          </a:bodyPr>
          <a:lstStyle/>
          <a:p>
            <a:pPr marL="0" lvl="0" indent="0" algn="l" rtl="0">
              <a:lnSpc>
                <a:spcPct val="90000"/>
              </a:lnSpc>
              <a:spcBef>
                <a:spcPts val="0"/>
              </a:spcBef>
              <a:spcAft>
                <a:spcPts val="0"/>
              </a:spcAft>
              <a:buSzPts val="2800"/>
              <a:buNone/>
            </a:pPr>
            <a:r>
              <a:rPr lang="en-US" sz="2200" b="1"/>
              <a:t>Disability and inclusive education - </a:t>
            </a:r>
            <a:endParaRPr sz="2200" b="1"/>
          </a:p>
          <a:p>
            <a:pPr marL="0" lvl="0" indent="0" algn="l" rtl="0">
              <a:lnSpc>
                <a:spcPct val="90000"/>
              </a:lnSpc>
              <a:spcBef>
                <a:spcPts val="0"/>
              </a:spcBef>
              <a:spcAft>
                <a:spcPts val="0"/>
              </a:spcAft>
              <a:buSzPts val="2800"/>
              <a:buNone/>
            </a:pPr>
            <a:r>
              <a:rPr lang="en-US" sz="2200" b="1"/>
              <a:t>A stocktake of education sector plans and GPE-funded grants</a:t>
            </a:r>
            <a:endParaRPr sz="2200" b="1"/>
          </a:p>
        </p:txBody>
      </p:sp>
      <p:pic>
        <p:nvPicPr>
          <p:cNvPr id="119" name="Google Shape;119;p5" descr="Screenshot image of the cover of this report."/>
          <p:cNvPicPr preferRelativeResize="0"/>
          <p:nvPr/>
        </p:nvPicPr>
        <p:blipFill rotWithShape="1">
          <a:blip r:embed="rId3">
            <a:alphaModFix/>
          </a:blip>
          <a:srcRect l="17727" r="9592"/>
          <a:stretch/>
        </p:blipFill>
        <p:spPr>
          <a:xfrm>
            <a:off x="16" y="7"/>
            <a:ext cx="3476678" cy="5025347"/>
          </a:xfrm>
          <a:prstGeom prst="rect">
            <a:avLst/>
          </a:prstGeom>
          <a:noFill/>
          <a:ln>
            <a:noFill/>
          </a:ln>
        </p:spPr>
      </p:pic>
      <p:cxnSp>
        <p:nvCxnSpPr>
          <p:cNvPr id="120" name="Google Shape;120;p5"/>
          <p:cNvCxnSpPr/>
          <p:nvPr/>
        </p:nvCxnSpPr>
        <p:spPr>
          <a:xfrm>
            <a:off x="3810701" y="1586338"/>
            <a:ext cx="4732020" cy="0"/>
          </a:xfrm>
          <a:prstGeom prst="straightConnector1">
            <a:avLst/>
          </a:prstGeom>
          <a:noFill/>
          <a:ln w="19050" cap="flat" cmpd="sng">
            <a:solidFill>
              <a:srgbClr val="EC4F7D"/>
            </a:solidFill>
            <a:prstDash val="solid"/>
            <a:miter lim="800000"/>
            <a:headEnd type="none" w="sm" len="sm"/>
            <a:tailEnd type="none" w="sm" len="sm"/>
          </a:ln>
        </p:spPr>
      </p:cxnSp>
      <p:sp>
        <p:nvSpPr>
          <p:cNvPr id="122" name="Google Shape;122;p5"/>
          <p:cNvSpPr txBox="1">
            <a:spLocks noGrp="1"/>
          </p:cNvSpPr>
          <p:nvPr>
            <p:ph type="body" idx="1"/>
          </p:nvPr>
        </p:nvSpPr>
        <p:spPr>
          <a:xfrm>
            <a:off x="3724075" y="1828800"/>
            <a:ext cx="4939800" cy="3085800"/>
          </a:xfrm>
          <a:prstGeom prst="rect">
            <a:avLst/>
          </a:prstGeom>
          <a:noFill/>
          <a:ln>
            <a:noFill/>
          </a:ln>
        </p:spPr>
        <p:txBody>
          <a:bodyPr spcFirstLastPara="1" wrap="square" lIns="68550" tIns="34275" rIns="68550" bIns="34275" anchor="t" anchorCtr="0">
            <a:noAutofit/>
          </a:bodyPr>
          <a:lstStyle/>
          <a:p>
            <a:pPr marL="342900" lvl="0" indent="-225425" algn="l" rtl="0">
              <a:lnSpc>
                <a:spcPct val="80000"/>
              </a:lnSpc>
              <a:spcBef>
                <a:spcPts val="0"/>
              </a:spcBef>
              <a:spcAft>
                <a:spcPts val="0"/>
              </a:spcAft>
              <a:buSzPts val="1300"/>
              <a:buChar char="•"/>
            </a:pPr>
            <a:r>
              <a:rPr lang="en-US" sz="1300"/>
              <a:t>Disability and inclusive education - A stocktake of education sector plans and GPE-funded grants. </a:t>
            </a:r>
            <a:r>
              <a:rPr lang="en-US" sz="1300" i="1"/>
              <a:t>GPE. </a:t>
            </a:r>
            <a:r>
              <a:rPr lang="en-US" sz="1300"/>
              <a:t>(2018). </a:t>
            </a:r>
            <a:r>
              <a:rPr lang="en-US" sz="1300" u="sng">
                <a:solidFill>
                  <a:schemeClr val="accent5"/>
                </a:solidFill>
                <a:hlinkClick r:id="rId4"/>
              </a:rPr>
              <a:t>https://www.globalpartnership.org/content/disability-and-inclusive-education-stocktake-education-sector-plans-and-gpe-funded-grants</a:t>
            </a:r>
            <a:endParaRPr sz="1300"/>
          </a:p>
          <a:p>
            <a:pPr marL="342900" lvl="0" indent="-225425" algn="l" rtl="0">
              <a:lnSpc>
                <a:spcPct val="80000"/>
              </a:lnSpc>
              <a:spcBef>
                <a:spcPts val="1000"/>
              </a:spcBef>
              <a:spcAft>
                <a:spcPts val="0"/>
              </a:spcAft>
              <a:buSzPts val="1300"/>
              <a:buChar char="•"/>
            </a:pPr>
            <a:r>
              <a:rPr lang="en-US" sz="1300"/>
              <a:t>“This report documents progress and highlights the need to step up support to Global Partnership for Education partner countries on disability and inclusive education, to improve consideration of issues around disability and inclusion in education sector analysis and sector planning processes…”</a:t>
            </a:r>
            <a:endParaRPr sz="1300"/>
          </a:p>
          <a:p>
            <a:pPr marL="342900" lvl="0" indent="-225425" algn="l" rtl="0">
              <a:lnSpc>
                <a:spcPct val="80000"/>
              </a:lnSpc>
              <a:spcBef>
                <a:spcPts val="1000"/>
              </a:spcBef>
              <a:spcAft>
                <a:spcPts val="0"/>
              </a:spcAft>
              <a:buSzPts val="1300"/>
              <a:buChar char="•"/>
            </a:pPr>
            <a:r>
              <a:rPr lang="en-US" sz="1300"/>
              <a:t>“This means ensuring that girls and boys with disabilities are not only able to access their right to a quality education in a nurturing environment, but also, through education, become empowered to participate fully in society, and enjoy full realization of their rights and capabilities.”</a:t>
            </a:r>
            <a:endParaRPr sz="1300"/>
          </a:p>
          <a:p>
            <a:pPr marL="0" lvl="0" indent="0" algn="l" rtl="0">
              <a:lnSpc>
                <a:spcPct val="80000"/>
              </a:lnSpc>
              <a:spcBef>
                <a:spcPts val="1000"/>
              </a:spcBef>
              <a:spcAft>
                <a:spcPts val="1000"/>
              </a:spcAft>
              <a:buNone/>
            </a:pPr>
            <a:endParaRPr sz="1300"/>
          </a:p>
        </p:txBody>
      </p: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3724073" y="471951"/>
            <a:ext cx="4939868" cy="964620"/>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3600"/>
              <a:buNone/>
            </a:pPr>
            <a:r>
              <a:rPr lang="en-US" sz="2200" b="1"/>
              <a:t>European Agency for Special Needs and Inclusive Education Resources</a:t>
            </a:r>
            <a:endParaRPr sz="2200" b="1"/>
          </a:p>
        </p:txBody>
      </p:sp>
      <p:sp>
        <p:nvSpPr>
          <p:cNvPr id="128" name="Google Shape;128;p6"/>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27000" algn="l" rtl="0">
              <a:lnSpc>
                <a:spcPct val="80000"/>
              </a:lnSpc>
              <a:spcBef>
                <a:spcPts val="0"/>
              </a:spcBef>
              <a:spcAft>
                <a:spcPts val="0"/>
              </a:spcAft>
              <a:buSzPts val="1300"/>
              <a:buChar char="•"/>
            </a:pPr>
            <a:r>
              <a:rPr lang="en-US" sz="1300"/>
              <a:t>“Resources” Inclusive Education in Action. (2020). </a:t>
            </a:r>
            <a:r>
              <a:rPr lang="en-US" sz="1300" u="sng">
                <a:solidFill>
                  <a:schemeClr val="hlink"/>
                </a:solidFill>
                <a:hlinkClick r:id="rId3"/>
              </a:rPr>
              <a:t>http://www.inclusive-education-in-action.org/resources</a:t>
            </a:r>
            <a:endParaRPr sz="1300"/>
          </a:p>
          <a:p>
            <a:pPr marL="171450" lvl="0" indent="-127000" algn="l" rtl="0">
              <a:lnSpc>
                <a:spcPct val="80000"/>
              </a:lnSpc>
              <a:spcBef>
                <a:spcPts val="1000"/>
              </a:spcBef>
              <a:spcAft>
                <a:spcPts val="0"/>
              </a:spcAft>
              <a:buSzPts val="1300"/>
              <a:buChar char="•"/>
            </a:pPr>
            <a:r>
              <a:rPr lang="en-US" sz="1300"/>
              <a:t>“The IEA resource base features a wide range of resources including international normative instruments, national policy and legislative documents, guidelines, research policy papers and practical tools.”</a:t>
            </a:r>
            <a:endParaRPr sz="1300"/>
          </a:p>
          <a:p>
            <a:pPr marL="171450" lvl="0" indent="-127000" algn="l" rtl="0">
              <a:lnSpc>
                <a:spcPct val="80000"/>
              </a:lnSpc>
              <a:spcBef>
                <a:spcPts val="1000"/>
              </a:spcBef>
              <a:spcAft>
                <a:spcPts val="1000"/>
              </a:spcAft>
              <a:buSzPts val="1300"/>
              <a:buChar char="•"/>
            </a:pPr>
            <a:r>
              <a:rPr lang="en-US" sz="1300"/>
              <a:t>“It covers a collection of topics such as inclusive pedagogy and practices, professional development, language of instruction, curriculum, and the physical learning environment. It will be regularly updated as new resources become available.”</a:t>
            </a:r>
            <a:endParaRPr sz="1300"/>
          </a:p>
        </p:txBody>
      </p:sp>
      <p:pic>
        <p:nvPicPr>
          <p:cNvPr id="129" name="Google Shape;129;p6" descr="Screenshot image of a portion of this webpage resource, showing two children with backpacks walking together."/>
          <p:cNvPicPr preferRelativeResize="0"/>
          <p:nvPr/>
        </p:nvPicPr>
        <p:blipFill rotWithShape="1">
          <a:blip r:embed="rId4">
            <a:alphaModFix/>
          </a:blip>
          <a:srcRect/>
          <a:stretch/>
        </p:blipFill>
        <p:spPr>
          <a:xfrm>
            <a:off x="0" y="0"/>
            <a:ext cx="3565325" cy="4933150"/>
          </a:xfrm>
          <a:prstGeom prst="rect">
            <a:avLst/>
          </a:prstGeom>
          <a:noFill/>
          <a:ln>
            <a:noFill/>
          </a:ln>
        </p:spPr>
      </p:pic>
      <p:cxnSp>
        <p:nvCxnSpPr>
          <p:cNvPr id="131" name="Google Shape;131;p6"/>
          <p:cNvCxnSpPr/>
          <p:nvPr/>
        </p:nvCxnSpPr>
        <p:spPr>
          <a:xfrm>
            <a:off x="3810701" y="1586338"/>
            <a:ext cx="4731900" cy="0"/>
          </a:xfrm>
          <a:prstGeom prst="straightConnector1">
            <a:avLst/>
          </a:prstGeom>
          <a:noFill/>
          <a:ln w="19050" cap="flat" cmpd="sng">
            <a:solidFill>
              <a:srgbClr val="FAAA2B"/>
            </a:solidFill>
            <a:prstDash val="solid"/>
            <a:miter lim="800000"/>
            <a:headEnd type="none" w="sm" len="sm"/>
            <a:tailEnd type="none" w="sm" len="sm"/>
          </a:ln>
        </p:spPr>
      </p:cxnSp>
      <p:pic>
        <p:nvPicPr>
          <p:cNvPr id="7" name="Google Shape;76;p13"/>
          <p:cNvPicPr preferRelativeResize="0"/>
          <p:nvPr/>
        </p:nvPicPr>
        <p:blipFill rotWithShape="1">
          <a:blip r:embed="rId5">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724075" y="471950"/>
            <a:ext cx="5034600" cy="964500"/>
          </a:xfrm>
          <a:prstGeom prst="rect">
            <a:avLst/>
          </a:prstGeom>
          <a:noFill/>
          <a:ln>
            <a:noFill/>
          </a:ln>
        </p:spPr>
        <p:txBody>
          <a:bodyPr spcFirstLastPara="1" wrap="square" lIns="68550" tIns="34275" rIns="68550" bIns="34275" anchor="b" anchorCtr="0">
            <a:normAutofit fontScale="90000"/>
          </a:bodyPr>
          <a:lstStyle/>
          <a:p>
            <a:pPr marL="0" lvl="0" indent="0" algn="l" rtl="0">
              <a:lnSpc>
                <a:spcPct val="90000"/>
              </a:lnSpc>
              <a:spcBef>
                <a:spcPts val="0"/>
              </a:spcBef>
              <a:spcAft>
                <a:spcPts val="0"/>
              </a:spcAft>
              <a:buSzPts val="2800"/>
              <a:buNone/>
            </a:pPr>
            <a:r>
              <a:rPr lang="en-US" sz="2200" b="1"/>
              <a:t>Evaluating a train-the-trainer approach for improving capacity for evidence- based decision making in public health</a:t>
            </a:r>
            <a:endParaRPr sz="2200"/>
          </a:p>
        </p:txBody>
      </p:sp>
      <p:sp>
        <p:nvSpPr>
          <p:cNvPr id="137" name="Google Shape;137;p19"/>
          <p:cNvSpPr txBox="1">
            <a:spLocks noGrp="1"/>
          </p:cNvSpPr>
          <p:nvPr>
            <p:ph type="body" idx="1"/>
          </p:nvPr>
        </p:nvSpPr>
        <p:spPr>
          <a:xfrm>
            <a:off x="3724074" y="1828801"/>
            <a:ext cx="4939867" cy="2839064"/>
          </a:xfrm>
          <a:prstGeom prst="rect">
            <a:avLst/>
          </a:prstGeom>
          <a:noFill/>
          <a:ln>
            <a:noFill/>
          </a:ln>
        </p:spPr>
        <p:txBody>
          <a:bodyPr spcFirstLastPara="1" wrap="square" lIns="68550" tIns="34275" rIns="68550" bIns="34275" anchor="t" anchorCtr="0">
            <a:normAutofit/>
          </a:bodyPr>
          <a:lstStyle/>
          <a:p>
            <a:pPr marL="171450" lvl="0" indent="-136525" algn="l" rtl="0">
              <a:lnSpc>
                <a:spcPct val="80000"/>
              </a:lnSpc>
              <a:spcBef>
                <a:spcPts val="0"/>
              </a:spcBef>
              <a:spcAft>
                <a:spcPts val="0"/>
              </a:spcAft>
              <a:buSzPts val="1300"/>
              <a:buChar char="•"/>
            </a:pPr>
            <a:r>
              <a:rPr lang="en-US" sz="1300"/>
              <a:t>Yarber, L., Brownson, C.A., Jacob, R.R. et al. Evaluating a train-the-trainer approach for improving capacity for evidence-based decision making in public health. </a:t>
            </a:r>
            <a:r>
              <a:rPr lang="en-US" sz="1300" i="1"/>
              <a:t>BMC Health Serv Res </a:t>
            </a:r>
            <a:r>
              <a:rPr lang="en-US" sz="1300"/>
              <a:t>15, 547 (2015). </a:t>
            </a:r>
            <a:r>
              <a:rPr lang="en-US" sz="1300" u="sng">
                <a:solidFill>
                  <a:schemeClr val="hlink"/>
                </a:solidFill>
                <a:hlinkClick r:id="rId3"/>
              </a:rPr>
              <a:t>https://doi.org/10.1186/s12913-015-1224-2</a:t>
            </a:r>
            <a:r>
              <a:rPr lang="en-US" sz="1300"/>
              <a:t>. </a:t>
            </a:r>
            <a:r>
              <a:rPr lang="en-US" sz="1300" u="sng">
                <a:solidFill>
                  <a:schemeClr val="hlink"/>
                </a:solidFill>
                <a:hlinkClick r:id="rId4"/>
              </a:rPr>
              <a:t>https://bmchealthservres.biomedcentral.com/articles/10.1186/s12913-015-1224-2</a:t>
            </a:r>
            <a:endParaRPr sz="1300"/>
          </a:p>
          <a:p>
            <a:pPr marL="171450" lvl="0" indent="-136525" algn="l" rtl="0">
              <a:lnSpc>
                <a:spcPct val="80000"/>
              </a:lnSpc>
              <a:spcBef>
                <a:spcPts val="1000"/>
              </a:spcBef>
              <a:spcAft>
                <a:spcPts val="0"/>
              </a:spcAft>
              <a:buSzPts val="1300"/>
              <a:buChar char="•"/>
            </a:pPr>
            <a:r>
              <a:rPr lang="en-US" sz="1300"/>
              <a:t>“Evidence-based public health gives public health practitioners the tools they need to make choices based on the best and most current evidence. An evidence-based public health training course developed in 1997 by the Prevention Research Center in St. Louis has been taught by a transdisciplinary team multiple times with positive results. In order to scale up evidence-based practices, a train-the-trainer initiative was launched in 2010.”</a:t>
            </a:r>
            <a:endParaRPr sz="1300"/>
          </a:p>
          <a:p>
            <a:pPr marL="171450" lvl="0" indent="-136525" algn="l" rtl="0">
              <a:lnSpc>
                <a:spcPct val="80000"/>
              </a:lnSpc>
              <a:spcBef>
                <a:spcPts val="1000"/>
              </a:spcBef>
              <a:spcAft>
                <a:spcPts val="1000"/>
              </a:spcAft>
              <a:buSzPts val="1300"/>
              <a:buChar char="•"/>
            </a:pPr>
            <a:r>
              <a:rPr lang="en-US" sz="1300"/>
              <a:t>This article provides information regarding the results of the train-the-trainer initiative. </a:t>
            </a:r>
            <a:endParaRPr sz="1300"/>
          </a:p>
        </p:txBody>
      </p:sp>
      <p:pic>
        <p:nvPicPr>
          <p:cNvPr id="138" name="Google Shape;138;p19" descr="Screenshot image of the title and abstract of this article."/>
          <p:cNvPicPr preferRelativeResize="0"/>
          <p:nvPr/>
        </p:nvPicPr>
        <p:blipFill rotWithShape="1">
          <a:blip r:embed="rId5">
            <a:alphaModFix/>
          </a:blip>
          <a:srcRect l="14587" r="10372" b="3"/>
          <a:stretch/>
        </p:blipFill>
        <p:spPr>
          <a:xfrm>
            <a:off x="16" y="7"/>
            <a:ext cx="3476678" cy="4994605"/>
          </a:xfrm>
          <a:prstGeom prst="rect">
            <a:avLst/>
          </a:prstGeom>
          <a:noFill/>
          <a:ln>
            <a:noFill/>
          </a:ln>
        </p:spPr>
      </p:pic>
      <p:cxnSp>
        <p:nvCxnSpPr>
          <p:cNvPr id="139" name="Google Shape;139;p19"/>
          <p:cNvCxnSpPr/>
          <p:nvPr/>
        </p:nvCxnSpPr>
        <p:spPr>
          <a:xfrm>
            <a:off x="3810701" y="1586338"/>
            <a:ext cx="4732020" cy="0"/>
          </a:xfrm>
          <a:prstGeom prst="straightConnector1">
            <a:avLst/>
          </a:prstGeom>
          <a:noFill/>
          <a:ln w="19050" cap="flat" cmpd="sng">
            <a:solidFill>
              <a:srgbClr val="FFB140"/>
            </a:solidFill>
            <a:prstDash val="solid"/>
            <a:miter lim="800000"/>
            <a:headEnd type="none" w="sm" len="sm"/>
            <a:tailEnd type="none" w="sm" len="sm"/>
          </a:ln>
        </p:spPr>
      </p:cxnSp>
      <p:pic>
        <p:nvPicPr>
          <p:cNvPr id="7" name="Google Shape;76;p13"/>
          <p:cNvPicPr preferRelativeResize="0"/>
          <p:nvPr/>
        </p:nvPicPr>
        <p:blipFill rotWithShape="1">
          <a:blip r:embed="rId6">
            <a:alphaModFix/>
          </a:blip>
          <a:srcRect/>
          <a:stretch/>
        </p:blipFill>
        <p:spPr>
          <a:xfrm>
            <a:off x="8467725" y="4370718"/>
            <a:ext cx="676275" cy="6667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3245</Words>
  <Application>Microsoft Office PowerPoint</Application>
  <PresentationFormat>On-screen Show (16:9)</PresentationFormat>
  <Paragraphs>134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Old Standard TT</vt:lpstr>
      <vt:lpstr>Source Sans Pro</vt:lpstr>
      <vt:lpstr>Arial</vt:lpstr>
      <vt:lpstr>Paperback</vt:lpstr>
      <vt:lpstr>June, 2020</vt:lpstr>
      <vt:lpstr>A Conceptual Framework for Training of Trainers (ToT) Interventions in Global Health</vt:lpstr>
      <vt:lpstr>A Guide for Community Health Workers Supporting Children with Disabilities</vt:lpstr>
      <vt:lpstr>Cambodia Situational Analysis of the Education of Children with Disabilities in Cambodia Report</vt:lpstr>
      <vt:lpstr>Care and Support of Children with Disabilities: Training of Trainers</vt:lpstr>
      <vt:lpstr>Data for the Sustainable Development Goals</vt:lpstr>
      <vt:lpstr>Disability and inclusive education -  A stocktake of education sector plans and GPE-funded grants</vt:lpstr>
      <vt:lpstr>European Agency for Special Needs and Inclusive Education Resources</vt:lpstr>
      <vt:lpstr>Evaluating a train-the-trainer approach for improving capacity for evidence- based decision making in public health</vt:lpstr>
      <vt:lpstr>Health System Strengthening and Effective Management for Jharkhand Family Planning</vt:lpstr>
      <vt:lpstr>Hesperian Health Guides</vt:lpstr>
      <vt:lpstr>Inclusive Education Training  in Cambodia</vt:lpstr>
      <vt:lpstr>International Code of Ethics for Educators</vt:lpstr>
      <vt:lpstr>Kupenda</vt:lpstr>
      <vt:lpstr>Lessons learned - Disability Inclusion in Primary Education</vt:lpstr>
      <vt:lpstr>Mainstreaming Inclusive Education: Sharing Good Practices</vt:lpstr>
      <vt:lpstr>Make Me a Change Agent</vt:lpstr>
      <vt:lpstr>Mobility International USA</vt:lpstr>
      <vt:lpstr>National Manual on Teaching Children  with Intellectual Disabilities, Learning Disabilities and Autism Spectrum Disorder</vt:lpstr>
      <vt:lpstr>Practical lessons from four projects  on disability-inclusive development programming</vt:lpstr>
      <vt:lpstr>Royal Government of Cambodia Law on the Protection and Promotion of the Rights of Persons with Disabilities</vt:lpstr>
      <vt:lpstr>SessionLab Train the Trainer Course</vt:lpstr>
      <vt:lpstr>Train-the-Trainers Manual: Mentoring Adult Learners</vt:lpstr>
      <vt:lpstr>Training of Trainers (ToT) for the Community-based Inclusive Development: Towards Sustainability</vt:lpstr>
      <vt:lpstr>Spoon Foundation</vt:lpstr>
      <vt:lpstr>UNICEF Education Kit Handbook Guidelines for Training of Trainers</vt:lpstr>
      <vt:lpstr>Understanding the Training of Trainers Model </vt:lpstr>
      <vt:lpstr>WHO QualityRights Tool 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2020</dc:title>
  <dc:creator>CroftSchornak, Morgan</dc:creator>
  <cp:lastModifiedBy>Michael S. Wendland</cp:lastModifiedBy>
  <cp:revision>1</cp:revision>
  <dcterms:modified xsi:type="dcterms:W3CDTF">2020-06-26T15:20:42Z</dcterms:modified>
</cp:coreProperties>
</file>